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50"/>
  </p:notesMasterIdLst>
  <p:sldIdLst>
    <p:sldId id="256" r:id="rId3"/>
    <p:sldId id="425" r:id="rId4"/>
    <p:sldId id="423" r:id="rId5"/>
    <p:sldId id="424" r:id="rId6"/>
    <p:sldId id="338" r:id="rId7"/>
    <p:sldId id="355" r:id="rId8"/>
    <p:sldId id="467" r:id="rId9"/>
    <p:sldId id="440" r:id="rId10"/>
    <p:sldId id="329" r:id="rId11"/>
    <p:sldId id="354" r:id="rId12"/>
    <p:sldId id="356" r:id="rId13"/>
    <p:sldId id="357" r:id="rId14"/>
    <p:sldId id="358" r:id="rId15"/>
    <p:sldId id="359" r:id="rId16"/>
    <p:sldId id="360" r:id="rId17"/>
    <p:sldId id="361" r:id="rId18"/>
    <p:sldId id="362" r:id="rId19"/>
    <p:sldId id="363" r:id="rId20"/>
    <p:sldId id="326" r:id="rId21"/>
    <p:sldId id="367" r:id="rId22"/>
    <p:sldId id="436" r:id="rId23"/>
    <p:sldId id="372" r:id="rId24"/>
    <p:sldId id="373" r:id="rId25"/>
    <p:sldId id="374" r:id="rId26"/>
    <p:sldId id="375" r:id="rId27"/>
    <p:sldId id="442" r:id="rId28"/>
    <p:sldId id="377" r:id="rId29"/>
    <p:sldId id="378" r:id="rId30"/>
    <p:sldId id="441" r:id="rId31"/>
    <p:sldId id="380" r:id="rId32"/>
    <p:sldId id="381" r:id="rId33"/>
    <p:sldId id="396" r:id="rId34"/>
    <p:sldId id="395" r:id="rId35"/>
    <p:sldId id="433" r:id="rId36"/>
    <p:sldId id="434" r:id="rId37"/>
    <p:sldId id="347" r:id="rId38"/>
    <p:sldId id="383" r:id="rId39"/>
    <p:sldId id="384" r:id="rId40"/>
    <p:sldId id="403" r:id="rId41"/>
    <p:sldId id="465" r:id="rId42"/>
    <p:sldId id="466" r:id="rId43"/>
    <p:sldId id="469" r:id="rId44"/>
    <p:sldId id="472" r:id="rId45"/>
    <p:sldId id="470" r:id="rId46"/>
    <p:sldId id="471" r:id="rId47"/>
    <p:sldId id="444" r:id="rId48"/>
    <p:sldId id="46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562C"/>
    <a:srgbClr val="759C6C"/>
    <a:srgbClr val="F8F7F4"/>
    <a:srgbClr val="445058"/>
    <a:srgbClr val="F5DC92"/>
    <a:srgbClr val="50704A"/>
    <a:srgbClr val="AC4B3B"/>
    <a:srgbClr val="E0E2E1"/>
    <a:srgbClr val="703F49"/>
    <a:srgbClr val="282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97" autoAdjust="0"/>
    <p:restoredTop sz="90680"/>
  </p:normalViewPr>
  <p:slideViewPr>
    <p:cSldViewPr snapToGrid="0">
      <p:cViewPr varScale="1">
        <p:scale>
          <a:sx n="111" d="100"/>
          <a:sy n="111" d="100"/>
        </p:scale>
        <p:origin x="1496" y="200"/>
      </p:cViewPr>
      <p:guideLst/>
    </p:cSldViewPr>
  </p:slideViewPr>
  <p:notesTextViewPr>
    <p:cViewPr>
      <p:scale>
        <a:sx n="155" d="100"/>
        <a:sy n="155"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36C33-1880-2942-BD7B-F9D004988075}" type="datetimeFigureOut">
              <a:rPr lang="en-US" smtClean="0"/>
              <a:t>3/10/20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kwanwan/weblogic-operator-tutorial/blob/CloudShell/tutorials/domain.home.in.image_short.md"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reos.com/operato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a:t>
            </a:fld>
            <a:endParaRPr lang="en-US"/>
          </a:p>
        </p:txBody>
      </p:sp>
    </p:spTree>
    <p:extLst>
      <p:ext uri="{BB962C8B-B14F-4D97-AF65-F5344CB8AC3E}">
        <p14:creationId xmlns:p14="http://schemas.microsoft.com/office/powerpoint/2010/main" val="190559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TW" dirty="0"/>
              <a:t>https://</a:t>
            </a:r>
            <a:r>
              <a:rPr kumimoji="1" lang="en-US" altLang="zh-TW" dirty="0" err="1"/>
              <a:t>github.com</a:t>
            </a:r>
            <a:r>
              <a:rPr kumimoji="1" lang="en-US" altLang="zh-TW" dirty="0"/>
              <a:t>/</a:t>
            </a:r>
            <a:r>
              <a:rPr kumimoji="1" lang="en-US" altLang="zh-TW" dirty="0" err="1"/>
              <a:t>kwanwan</a:t>
            </a:r>
            <a:r>
              <a:rPr kumimoji="1" lang="en-US" altLang="zh-TW" dirty="0"/>
              <a:t>/</a:t>
            </a:r>
            <a:r>
              <a:rPr kumimoji="1" lang="en-US" altLang="zh-TW" dirty="0" err="1"/>
              <a:t>weblogic</a:t>
            </a:r>
            <a:r>
              <a:rPr kumimoji="1" lang="en-US" altLang="zh-TW" dirty="0"/>
              <a:t>-operator-tutorial/blob/</a:t>
            </a:r>
            <a:r>
              <a:rPr kumimoji="1" lang="en-US" altLang="zh-TW" dirty="0" err="1"/>
              <a:t>CloudShell</a:t>
            </a:r>
            <a:r>
              <a:rPr kumimoji="1" lang="en-US" altLang="zh-TW" dirty="0"/>
              <a:t>/tutorials/</a:t>
            </a:r>
            <a:r>
              <a:rPr kumimoji="1" lang="en-US" altLang="zh-TW" dirty="0" err="1"/>
              <a:t>domain.home.in.image_short.md</a:t>
            </a:r>
            <a:endParaRPr kumimoji="1" lang="en-US" altLang="zh-TW" dirty="0"/>
          </a:p>
          <a:p>
            <a:endParaRPr kumimoji="1" lang="zh-TW" alt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42</a:t>
            </a:fld>
            <a:endParaRPr lang="en-US"/>
          </a:p>
        </p:txBody>
      </p:sp>
    </p:spTree>
    <p:extLst>
      <p:ext uri="{BB962C8B-B14F-4D97-AF65-F5344CB8AC3E}">
        <p14:creationId xmlns:p14="http://schemas.microsoft.com/office/powerpoint/2010/main" val="871723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hlinkClick r:id="rId3"/>
              </a:rPr>
              <a:t>https://github.com/kwanwan/weblogic-operator-tutorial/blob/CloudShell/tutorials/domain.home.in.image_short.md</a:t>
            </a:r>
            <a:endParaRPr lang="en-US" altLang="zh-TW" sz="1200" dirty="0"/>
          </a:p>
          <a:p>
            <a:endParaRPr kumimoji="1" lang="zh-TW" alt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43</a:t>
            </a:fld>
            <a:endParaRPr lang="en-US"/>
          </a:p>
        </p:txBody>
      </p:sp>
    </p:spTree>
    <p:extLst>
      <p:ext uri="{BB962C8B-B14F-4D97-AF65-F5344CB8AC3E}">
        <p14:creationId xmlns:p14="http://schemas.microsoft.com/office/powerpoint/2010/main" val="180563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5</a:t>
            </a:fld>
            <a:endParaRPr lang="uk-UA" dirty="0"/>
          </a:p>
        </p:txBody>
      </p:sp>
    </p:spTree>
    <p:extLst>
      <p:ext uri="{BB962C8B-B14F-4D97-AF65-F5344CB8AC3E}">
        <p14:creationId xmlns:p14="http://schemas.microsoft.com/office/powerpoint/2010/main" val="106541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charset="0"/>
              <a:buChar char="•"/>
            </a:pPr>
            <a:r>
              <a:rPr lang="en-US" dirty="0">
                <a:hlinkClick r:id="rId3"/>
              </a:rPr>
              <a:t>Operator </a:t>
            </a:r>
            <a:r>
              <a:rPr lang="en-US" dirty="0"/>
              <a:t>is an </a:t>
            </a:r>
            <a:r>
              <a:rPr lang="en-US" b="1" dirty="0"/>
              <a:t>application-specific controller that extends Kubernetes</a:t>
            </a:r>
            <a:r>
              <a:rPr lang="en-US" dirty="0"/>
              <a:t> to create, configure, and manage instances of complex applications. The WebLogic Kubernetes Operator follows</a:t>
            </a:r>
            <a:r>
              <a:rPr lang="en-US" baseline="0" dirty="0"/>
              <a:t> the standard Kubernetes Operator pattern,</a:t>
            </a:r>
            <a:endParaRPr lang="en-US" dirty="0"/>
          </a:p>
          <a:p>
            <a:pPr marL="171450" indent="-171450">
              <a:buFont typeface="Arial" charset="0"/>
              <a:buChar char="•"/>
            </a:pPr>
            <a:r>
              <a:rPr lang="en-US" dirty="0"/>
              <a:t>Some</a:t>
            </a:r>
            <a:r>
              <a:rPr lang="en-US" baseline="0" dirty="0"/>
              <a:t> of the things that the Operator does to </a:t>
            </a:r>
            <a:r>
              <a:rPr lang="en-US" b="1" baseline="0" dirty="0"/>
              <a:t>simplify management </a:t>
            </a:r>
            <a:r>
              <a:rPr lang="en-US" baseline="0" dirty="0"/>
              <a:t>and operations on the WebLogic domain and deployments</a:t>
            </a:r>
          </a:p>
          <a:p>
            <a:pPr marL="171450" indent="-171450">
              <a:buFont typeface="Arial" charset="0"/>
              <a:buChar char="•"/>
            </a:pPr>
            <a:r>
              <a:rPr lang="en-US" baseline="0" dirty="0"/>
              <a:t>Create </a:t>
            </a:r>
            <a:r>
              <a:rPr lang="en-US" b="1" baseline="0" dirty="0"/>
              <a:t>RBAC roles </a:t>
            </a:r>
            <a:r>
              <a:rPr lang="en-US" baseline="0" dirty="0"/>
              <a:t>to manage Kubernetes resources on behalf of the WebLogic domain.  Authorization to start/stop/restart/create new domain.</a:t>
            </a:r>
          </a:p>
          <a:p>
            <a:pPr marL="171450" indent="-171450">
              <a:buFont typeface="Arial" charset="0"/>
              <a:buChar char="•"/>
            </a:pPr>
            <a:r>
              <a:rPr lang="en-US" baseline="0" dirty="0"/>
              <a:t>Invokes the right </a:t>
            </a:r>
            <a:r>
              <a:rPr lang="en-US" b="1" baseline="0" dirty="0"/>
              <a:t>Kubernetes APIs to start or stop servers</a:t>
            </a:r>
            <a:r>
              <a:rPr lang="en-US" baseline="0" dirty="0"/>
              <a:t>, domains, clusters</a:t>
            </a:r>
          </a:p>
          <a:p>
            <a:pPr marL="171450" indent="-171450">
              <a:buFont typeface="Arial" charset="0"/>
              <a:buChar char="•"/>
            </a:pPr>
            <a:r>
              <a:rPr lang="en-US" baseline="0" dirty="0"/>
              <a:t>the WebLogic Diagnostic framework </a:t>
            </a:r>
            <a:r>
              <a:rPr lang="en-US" b="1" baseline="0" dirty="0"/>
              <a:t>Auto-scale setting rules in </a:t>
            </a:r>
            <a:r>
              <a:rPr lang="en-US" baseline="0" dirty="0"/>
              <a:t>when the rule is met the Operator will invoke K8S API to scale the WebLogic cluster</a:t>
            </a:r>
          </a:p>
          <a:p>
            <a:pPr marL="171450" indent="-171450">
              <a:buFont typeface="Arial" charset="0"/>
              <a:buChar char="•"/>
            </a:pPr>
            <a:r>
              <a:rPr lang="en-US" baseline="0" dirty="0"/>
              <a:t>When there is a new patched WebLogic image or a Application update initiate a rolling restart of the WebLogic domain</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6</a:t>
            </a:fld>
            <a:endParaRPr lang="uk-UA"/>
          </a:p>
        </p:txBody>
      </p:sp>
    </p:spTree>
    <p:extLst>
      <p:ext uri="{BB962C8B-B14F-4D97-AF65-F5344CB8AC3E}">
        <p14:creationId xmlns:p14="http://schemas.microsoft.com/office/powerpoint/2010/main" val="1907149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30</a:t>
            </a:fld>
            <a:endParaRPr lang="uk-UA" dirty="0"/>
          </a:p>
        </p:txBody>
      </p:sp>
    </p:spTree>
    <p:extLst>
      <p:ext uri="{BB962C8B-B14F-4D97-AF65-F5344CB8AC3E}">
        <p14:creationId xmlns:p14="http://schemas.microsoft.com/office/powerpoint/2010/main" val="1027252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31</a:t>
            </a:fld>
            <a:endParaRPr lang="uk-UA" dirty="0"/>
          </a:p>
        </p:txBody>
      </p:sp>
    </p:spTree>
    <p:extLst>
      <p:ext uri="{BB962C8B-B14F-4D97-AF65-F5344CB8AC3E}">
        <p14:creationId xmlns:p14="http://schemas.microsoft.com/office/powerpoint/2010/main" val="1483337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37</a:t>
            </a:fld>
            <a:endParaRPr lang="uk-UA" dirty="0"/>
          </a:p>
        </p:txBody>
      </p:sp>
    </p:spTree>
    <p:extLst>
      <p:ext uri="{BB962C8B-B14F-4D97-AF65-F5344CB8AC3E}">
        <p14:creationId xmlns:p14="http://schemas.microsoft.com/office/powerpoint/2010/main" val="10939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38</a:t>
            </a:fld>
            <a:endParaRPr lang="uk-UA" dirty="0"/>
          </a:p>
        </p:txBody>
      </p:sp>
    </p:spTree>
    <p:extLst>
      <p:ext uri="{BB962C8B-B14F-4D97-AF65-F5344CB8AC3E}">
        <p14:creationId xmlns:p14="http://schemas.microsoft.com/office/powerpoint/2010/main" val="160663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40</a:t>
            </a:fld>
            <a:endParaRPr lang="uk-UA" dirty="0"/>
          </a:p>
        </p:txBody>
      </p:sp>
    </p:spTree>
    <p:extLst>
      <p:ext uri="{BB962C8B-B14F-4D97-AF65-F5344CB8AC3E}">
        <p14:creationId xmlns:p14="http://schemas.microsoft.com/office/powerpoint/2010/main" val="816039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41</a:t>
            </a:fld>
            <a:endParaRPr lang="uk-UA" dirty="0"/>
          </a:p>
        </p:txBody>
      </p:sp>
    </p:spTree>
    <p:extLst>
      <p:ext uri="{BB962C8B-B14F-4D97-AF65-F5344CB8AC3E}">
        <p14:creationId xmlns:p14="http://schemas.microsoft.com/office/powerpoint/2010/main" val="809392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5802" r="1"/>
          <a:stretch/>
        </p:blipFill>
        <p:spPr>
          <a:xfrm>
            <a:off x="0" y="2834218"/>
            <a:ext cx="239938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1064732"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Rectangle 3">
            <a:extLst>
              <a:ext uri="{FF2B5EF4-FFF2-40B4-BE49-F238E27FC236}">
                <a16:creationId xmlns:a16="http://schemas.microsoft.com/office/drawing/2014/main" id="{03416971-0881-624B-9629-5D3B8A3C4867}"/>
              </a:ext>
            </a:extLst>
          </p:cNvPr>
          <p:cNvSpPr/>
          <p:nvPr userDrawn="1"/>
        </p:nvSpPr>
        <p:spPr>
          <a:xfrm>
            <a:off x="896171" y="4167200"/>
            <a:ext cx="7596951" cy="923330"/>
          </a:xfrm>
          <a:prstGeom prst="rect">
            <a:avLst/>
          </a:prstGeom>
        </p:spPr>
        <p:txBody>
          <a:bodyPr wrap="none">
            <a:spAutoFit/>
          </a:bodyPr>
          <a:lstStyle/>
          <a:p>
            <a:r>
              <a:rPr kumimoji="0" lang="en-US" sz="5400" b="0" i="0" u="none" strike="noStrike" kern="1200" cap="none" spc="0" normalizeH="0" baseline="0" noProof="0" dirty="0">
                <a:ln>
                  <a:noFill/>
                </a:ln>
                <a:solidFill>
                  <a:srgbClr val="423736"/>
                </a:solidFill>
                <a:effectLst/>
                <a:uLnTx/>
                <a:uFillTx/>
                <a:latin typeface="Georgia" panose="02040502050405020303" pitchFamily="18" charset="0"/>
                <a:ea typeface="+mj-ea"/>
                <a:cs typeface="Oracle Sans" panose="020B0503020204020204" pitchFamily="34" charset="0"/>
              </a:rPr>
              <a:t>Oracle OpenWorld 2019</a:t>
            </a:r>
            <a:endParaRPr lang="en-US" sz="2400" dirty="0"/>
          </a:p>
        </p:txBody>
      </p:sp>
      <p:sp>
        <p:nvSpPr>
          <p:cNvPr id="6" name="Rectangle 5">
            <a:extLst>
              <a:ext uri="{FF2B5EF4-FFF2-40B4-BE49-F238E27FC236}">
                <a16:creationId xmlns:a16="http://schemas.microsoft.com/office/drawing/2014/main" id="{1E9E44B1-5658-904C-B93E-80423956EC91}"/>
              </a:ext>
            </a:extLst>
          </p:cNvPr>
          <p:cNvSpPr/>
          <p:nvPr userDrawn="1"/>
        </p:nvSpPr>
        <p:spPr>
          <a:xfrm>
            <a:off x="967054" y="5123049"/>
            <a:ext cx="3229730" cy="376706"/>
          </a:xfrm>
          <a:prstGeom prst="rect">
            <a:avLst/>
          </a:prstGeom>
        </p:spPr>
        <p:txBody>
          <a:bodyPr wrap="non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600" normalizeH="0" baseline="0" noProof="0" dirty="0">
                <a:ln>
                  <a:noFill/>
                </a:ln>
                <a:solidFill>
                  <a:schemeClr val="accent2"/>
                </a:solidFill>
                <a:effectLst/>
                <a:uLnTx/>
                <a:uFillTx/>
                <a:latin typeface="Oracle Sans" panose="020B0503020204020204" pitchFamily="34" charset="0"/>
                <a:ea typeface="+mn-ea"/>
                <a:cs typeface="Oracle Sans" panose="020B0503020204020204" pitchFamily="34" charset="0"/>
              </a:rPr>
              <a:t>SAN FRANCISCO</a:t>
            </a:r>
          </a:p>
        </p:txBody>
      </p:sp>
      <p:sp>
        <p:nvSpPr>
          <p:cNvPr id="2" name="Footer Placeholder 1">
            <a:extLst>
              <a:ext uri="{FF2B5EF4-FFF2-40B4-BE49-F238E27FC236}">
                <a16:creationId xmlns:a16="http://schemas.microsoft.com/office/drawing/2014/main" id="{83D19E42-11AE-F941-BFB0-DD0EE4B85C66}"/>
              </a:ext>
            </a:extLst>
          </p:cNvPr>
          <p:cNvSpPr>
            <a:spLocks noGrp="1"/>
          </p:cNvSpPr>
          <p:nvPr>
            <p:ph type="ftr" sz="quarter" idx="10"/>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6138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1889" y="5010978"/>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5">
            <a:alphaModFix amt="70000"/>
            <a:extLst>
              <a:ext uri="{28A0092B-C50C-407E-A947-70E740481C1C}">
                <a14:useLocalDpi xmlns:a14="http://schemas.microsoft.com/office/drawing/2010/main" val="0"/>
              </a:ext>
            </a:extLst>
          </a:blip>
          <a:srcRect l="9028"/>
          <a:stretch/>
        </p:blipFill>
        <p:spPr>
          <a:xfrm>
            <a:off x="0" y="5012677"/>
            <a:ext cx="6096000" cy="1413489"/>
          </a:xfrm>
          <a:prstGeom prst="rect">
            <a:avLst/>
          </a:prstGeom>
        </p:spPr>
      </p:pic>
      <p:sp>
        <p:nvSpPr>
          <p:cNvPr id="4" name="Footer Placeholder 3">
            <a:extLst>
              <a:ext uri="{FF2B5EF4-FFF2-40B4-BE49-F238E27FC236}">
                <a16:creationId xmlns:a16="http://schemas.microsoft.com/office/drawing/2014/main" id="{245EC98B-F795-5B4C-9250-269A867BD979}"/>
              </a:ext>
            </a:extLst>
          </p:cNvPr>
          <p:cNvSpPr>
            <a:spLocks noGrp="1"/>
          </p:cNvSpPr>
          <p:nvPr>
            <p:ph type="ftr" sz="quarter" idx="17"/>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407208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sp>
        <p:nvSpPr>
          <p:cNvPr id="3" name="Footer Placeholder 2">
            <a:extLst>
              <a:ext uri="{FF2B5EF4-FFF2-40B4-BE49-F238E27FC236}">
                <a16:creationId xmlns:a16="http://schemas.microsoft.com/office/drawing/2014/main" id="{CCD0F66A-DC12-1C49-ADD9-A00D84652E6B}"/>
              </a:ext>
            </a:extLst>
          </p:cNvPr>
          <p:cNvSpPr>
            <a:spLocks noGrp="1"/>
          </p:cNvSpPr>
          <p:nvPr>
            <p:ph type="ftr" sz="quarter" idx="18"/>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533872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39B1D40-64AF-C74A-B960-4DFF3CABF8DD}"/>
              </a:ext>
            </a:extLst>
          </p:cNvPr>
          <p:cNvSpPr>
            <a:spLocks noGrp="1"/>
          </p:cNvSpPr>
          <p:nvPr>
            <p:ph type="ftr" sz="quarter" idx="15"/>
          </p:nvPr>
        </p:nvSpPr>
        <p:spPr>
          <a:xfrm>
            <a:off x="3696561" y="6514977"/>
            <a:ext cx="7127152" cy="365125"/>
          </a:xfrm>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7141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 name="Footer Placeholder 2">
            <a:extLst>
              <a:ext uri="{FF2B5EF4-FFF2-40B4-BE49-F238E27FC236}">
                <a16:creationId xmlns:a16="http://schemas.microsoft.com/office/drawing/2014/main" id="{6C5E83B9-ADD5-C14F-A743-58C69561FE91}"/>
              </a:ext>
            </a:extLst>
          </p:cNvPr>
          <p:cNvSpPr>
            <a:spLocks noGrp="1"/>
          </p:cNvSpPr>
          <p:nvPr>
            <p:ph type="ftr" sz="quarter" idx="16"/>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391168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sp>
        <p:nvSpPr>
          <p:cNvPr id="5" name="Picture Placeholder 4">
            <a:extLst>
              <a:ext uri="{FF2B5EF4-FFF2-40B4-BE49-F238E27FC236}">
                <a16:creationId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sp>
        <p:nvSpPr>
          <p:cNvPr id="4" name="Footer Placeholder 3">
            <a:extLst>
              <a:ext uri="{FF2B5EF4-FFF2-40B4-BE49-F238E27FC236}">
                <a16:creationId xmlns:a16="http://schemas.microsoft.com/office/drawing/2014/main" id="{6ECC5C3A-DFB5-4749-83E1-A487DE8326B0}"/>
              </a:ext>
            </a:extLst>
          </p:cNvPr>
          <p:cNvSpPr>
            <a:spLocks noGrp="1"/>
          </p:cNvSpPr>
          <p:nvPr>
            <p:ph type="ftr" sz="quarter" idx="11"/>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688444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2C26CD5-0646-3148-AF30-7B786053B2F5}"/>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00165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Footer Placeholder 3">
            <a:extLst>
              <a:ext uri="{FF2B5EF4-FFF2-40B4-BE49-F238E27FC236}">
                <a16:creationId xmlns:a16="http://schemas.microsoft.com/office/drawing/2014/main" id="{7A1C2472-D90E-0F41-B85A-03E67A47B9D2}"/>
              </a:ext>
            </a:extLst>
          </p:cNvPr>
          <p:cNvSpPr>
            <a:spLocks noGrp="1"/>
          </p:cNvSpPr>
          <p:nvPr>
            <p:ph type="ftr" sz="quarter" idx="15"/>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542226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EABF40CD-A0A0-9043-B16C-329F005E192F}"/>
              </a:ext>
            </a:extLst>
          </p:cNvPr>
          <p:cNvSpPr>
            <a:spLocks noGrp="1"/>
          </p:cNvSpPr>
          <p:nvPr>
            <p:ph type="pic" sz="quarter" idx="15"/>
          </p:nvPr>
        </p:nvSpPr>
        <p:spPr>
          <a:xfrm>
            <a:off x="755650" y="755650"/>
            <a:ext cx="5340350" cy="5338763"/>
          </a:xfrm>
        </p:spPr>
        <p:txBody>
          <a:bodyPr/>
          <a:lstStyle/>
          <a:p>
            <a:endParaRPr lang="en-US"/>
          </a:p>
        </p:txBody>
      </p:sp>
      <p:sp>
        <p:nvSpPr>
          <p:cNvPr id="2" name="Footer Placeholder 1">
            <a:extLst>
              <a:ext uri="{FF2B5EF4-FFF2-40B4-BE49-F238E27FC236}">
                <a16:creationId xmlns:a16="http://schemas.microsoft.com/office/drawing/2014/main" id="{AF353800-2C3D-5A46-9330-6939C7C57C82}"/>
              </a:ext>
            </a:extLst>
          </p:cNvPr>
          <p:cNvSpPr>
            <a:spLocks noGrp="1"/>
          </p:cNvSpPr>
          <p:nvPr>
            <p:ph type="ftr" sz="quarter" idx="16"/>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749008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513EF233-388F-7342-BCF6-9912FCE4A98D}"/>
              </a:ext>
            </a:extLst>
          </p:cNvPr>
          <p:cNvSpPr>
            <a:spLocks noGrp="1"/>
          </p:cNvSpPr>
          <p:nvPr>
            <p:ph type="pic" sz="quarter" idx="10"/>
          </p:nvPr>
        </p:nvSpPr>
        <p:spPr>
          <a:xfrm>
            <a:off x="6096000" y="0"/>
            <a:ext cx="6096000" cy="6858000"/>
          </a:xfrm>
        </p:spPr>
        <p:txBody>
          <a:bodyPr/>
          <a:lstStyle/>
          <a:p>
            <a:endParaRPr lang="en-US"/>
          </a:p>
        </p:txBody>
      </p:sp>
      <p:sp>
        <p:nvSpPr>
          <p:cNvPr id="4" name="Footer Placeholder 3">
            <a:extLst>
              <a:ext uri="{FF2B5EF4-FFF2-40B4-BE49-F238E27FC236}">
                <a16:creationId xmlns:a16="http://schemas.microsoft.com/office/drawing/2014/main" id="{0E3D5846-1EC2-2543-B056-6AB0A9AB23A7}"/>
              </a:ext>
            </a:extLst>
          </p:cNvPr>
          <p:cNvSpPr>
            <a:spLocks noGrp="1"/>
          </p:cNvSpPr>
          <p:nvPr>
            <p:ph type="ftr" sz="quarter" idx="11"/>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708915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1853D66-D4A8-B846-8759-06081F2D0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8447B30-8914-DF4F-A208-9EC9C2A7CCCC}"/>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34215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dirty="0"/>
              <a:t>Copyright © 2019 Oracle and/or its affiliates.</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14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99A1FA8-88B5-B54E-9794-8D8EEA5C949A}"/>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41124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EC78C3C3-2DBC-734D-BE6D-9D41F17411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597F02C-4895-4A45-A561-34E4469E71BE}"/>
              </a:ext>
            </a:extLst>
          </p:cNvPr>
          <p:cNvSpPr>
            <a:spLocks noGrp="1"/>
          </p:cNvSpPr>
          <p:nvPr>
            <p:ph type="ftr" sz="quarter" idx="10"/>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7204681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1900"/>
              </a:lnSpc>
              <a:spcBef>
                <a:spcPts val="0"/>
              </a:spcBef>
              <a:buSzPct val="70000"/>
              <a:buFont typeface="Arial" panose="020B0604020202020204" pitchFamily="34" charset="0"/>
              <a:buNone/>
              <a:tabLst/>
              <a:defRPr sz="14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06CAEF7A-F454-5845-9220-26A4B589C99A}"/>
              </a:ext>
            </a:extLst>
          </p:cNvPr>
          <p:cNvSpPr>
            <a:spLocks noGrp="1"/>
          </p:cNvSpPr>
          <p:nvPr>
            <p:ph type="pic" sz="quarter" idx="10"/>
          </p:nvPr>
        </p:nvSpPr>
        <p:spPr>
          <a:xfrm>
            <a:off x="755650" y="755650"/>
            <a:ext cx="5346700" cy="5338763"/>
          </a:xfrm>
        </p:spPr>
        <p:txBody>
          <a:bodyPr/>
          <a:lstStyle/>
          <a:p>
            <a:endParaRPr lang="en-US"/>
          </a:p>
        </p:txBody>
      </p:sp>
      <p:sp>
        <p:nvSpPr>
          <p:cNvPr id="4" name="Footer Placeholder 3">
            <a:extLst>
              <a:ext uri="{FF2B5EF4-FFF2-40B4-BE49-F238E27FC236}">
                <a16:creationId xmlns:a16="http://schemas.microsoft.com/office/drawing/2014/main" id="{6AA4162A-B9AB-7641-A86F-6396EC8E1BA2}"/>
              </a:ext>
            </a:extLst>
          </p:cNvPr>
          <p:cNvSpPr>
            <a:spLocks noGrp="1"/>
          </p:cNvSpPr>
          <p:nvPr>
            <p:ph type="ftr" sz="quarter" idx="11"/>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1676178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FA27A2F-944B-0745-A6B0-B7F1C8B89E98}"/>
              </a:ext>
            </a:extLst>
          </p:cNvPr>
          <p:cNvSpPr>
            <a:spLocks noGrp="1"/>
          </p:cNvSpPr>
          <p:nvPr>
            <p:ph type="pic" sz="quarter" idx="10"/>
          </p:nvPr>
        </p:nvSpPr>
        <p:spPr>
          <a:xfrm>
            <a:off x="0" y="0"/>
            <a:ext cx="6096000" cy="6858000"/>
          </a:xfrm>
        </p:spPr>
        <p:txBody>
          <a:bodyPr/>
          <a:lstStyle/>
          <a:p>
            <a:endParaRPr lang="en-US"/>
          </a:p>
        </p:txBody>
      </p:sp>
      <p:sp>
        <p:nvSpPr>
          <p:cNvPr id="4" name="Footer Placeholder 3">
            <a:extLst>
              <a:ext uri="{FF2B5EF4-FFF2-40B4-BE49-F238E27FC236}">
                <a16:creationId xmlns:a16="http://schemas.microsoft.com/office/drawing/2014/main" id="{D215E8DF-8198-F54C-B7A8-6740788203A2}"/>
              </a:ext>
            </a:extLst>
          </p:cNvPr>
          <p:cNvSpPr>
            <a:spLocks noGrp="1"/>
          </p:cNvSpPr>
          <p:nvPr>
            <p:ph type="ftr" sz="quarter" idx="11"/>
          </p:nvPr>
        </p:nvSpPr>
        <p:spPr>
          <a:xfrm>
            <a:off x="6617343" y="6514977"/>
            <a:ext cx="4819853" cy="365125"/>
          </a:xfrm>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3389528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D105AED-E6F9-4B30-BC23-9D196F400F88}"/>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42519226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54290C-9E9F-4D5B-8E0E-CEC1F8D51521}"/>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0194441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4183220" y="6556248"/>
            <a:ext cx="1226717" cy="182880"/>
          </a:xfrm>
          <a:prstGeom prst="rect">
            <a:avLst/>
          </a:prstGeom>
        </p:spPr>
        <p:txBody>
          <a:bodyPr/>
          <a:lstStyle/>
          <a:p>
            <a:fld id="{6996FA26-999E-144A-B9D6-0275E6EB9A15}" type="datetime1">
              <a:rPr lang="en-US" smtClean="0"/>
              <a:t>3/10/20</a:t>
            </a:fld>
            <a:endParaRPr dirty="0"/>
          </a:p>
        </p:txBody>
      </p:sp>
      <p:sp>
        <p:nvSpPr>
          <p:cNvPr id="5" name="Footer Placeholder 4"/>
          <p:cNvSpPr>
            <a:spLocks noGrp="1"/>
          </p:cNvSpPr>
          <p:nvPr>
            <p:ph type="ftr" sz="quarter" idx="11"/>
          </p:nvPr>
        </p:nvSpPr>
        <p:spPr>
          <a:xfrm>
            <a:off x="8623669" y="6556248"/>
            <a:ext cx="2743915" cy="182880"/>
          </a:xfrm>
          <a:prstGeom prst="rect">
            <a:avLst/>
          </a:prstGeom>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a:xfrm>
            <a:off x="11278949" y="6556248"/>
            <a:ext cx="381760" cy="182880"/>
          </a:xfrm>
          <a:prstGeom prst="rect">
            <a:avLst/>
          </a:prstGeom>
        </p:spPr>
        <p:txBody>
          <a:bodyPr/>
          <a:lstStyle/>
          <a:p>
            <a:fld id="{C51EAA63-D034-42AE-91FA-B13B9518C7BE}" type="slidenum">
              <a:rPr/>
              <a:t>‹#›</a:t>
            </a:fld>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772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1"/>
            <a:ext cx="10675910" cy="3970318"/>
          </a:xfrm>
          <a:prstGeom prst="rect">
            <a:avLst/>
          </a:prstGeom>
          <a:noFill/>
        </p:spPr>
        <p:txBody>
          <a:bodyPr wrap="square" rtlCol="0">
            <a:spAutoFit/>
          </a:bodyPr>
          <a:lstStyle/>
          <a:p>
            <a:pPr marL="0" indent="0">
              <a:buNone/>
            </a:pPr>
            <a:r>
              <a:rPr lang="en-US" sz="1800" b="0" i="0" dirty="0">
                <a:solidFill>
                  <a:schemeClr val="tx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tx1"/>
              </a:solidFill>
              <a:latin typeface="Oracle Sans Light" panose="020B0403020204020204" pitchFamily="34" charset="0"/>
              <a:cs typeface="Oracle Sans Light" panose="020B0403020204020204" pitchFamily="34" charset="0"/>
            </a:endParaRPr>
          </a:p>
          <a:p>
            <a:r>
              <a:rPr lang="en-US" sz="1800" b="0" i="0" kern="1200" dirty="0">
                <a:solidFill>
                  <a:schemeClr val="tx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tx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tx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8" y="56557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200" y="1267796"/>
            <a:ext cx="6034295" cy="369332"/>
          </a:xfrm>
          <a:prstGeom prst="rect">
            <a:avLst/>
          </a:prstGeom>
          <a:noFill/>
        </p:spPr>
        <p:txBody>
          <a:bodyPr wrap="square" rtlCol="0">
            <a:spAutoFit/>
          </a:bodyPr>
          <a:lstStyle/>
          <a:p>
            <a:r>
              <a:rPr lang="en-US" b="1" i="0" dirty="0">
                <a:solidFill>
                  <a:schemeClr val="tx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2" name="Footer Placeholder 3">
            <a:extLst>
              <a:ext uri="{FF2B5EF4-FFF2-40B4-BE49-F238E27FC236}">
                <a16:creationId xmlns:a16="http://schemas.microsoft.com/office/drawing/2014/main" id="{24104D1E-CC2A-0840-BC0C-84B208A81CA0}"/>
              </a:ext>
            </a:extLst>
          </p:cNvPr>
          <p:cNvSpPr>
            <a:spLocks noGrp="1"/>
          </p:cNvSpPr>
          <p:nvPr>
            <p:ph type="ftr" sz="quarter" idx="3"/>
          </p:nvPr>
        </p:nvSpPr>
        <p:spPr>
          <a:xfrm>
            <a:off x="1339855" y="6514987"/>
            <a:ext cx="3792589" cy="365125"/>
          </a:xfrm>
          <a:prstGeom prst="rect">
            <a:avLst/>
          </a:prstGeom>
        </p:spPr>
        <p:txBody>
          <a:bodyPr anchor="ctr"/>
          <a:lstStyle>
            <a:lvl1pPr>
              <a:defRPr>
                <a:solidFill>
                  <a:schemeClr val="tx1"/>
                </a:solidFill>
                <a:latin typeface="Oracle Sans" panose="020B0503020204020204" pitchFamily="34" charset="0"/>
                <a:cs typeface="Oracle Sans" panose="020B0503020204020204" pitchFamily="34" charset="0"/>
              </a:defRPr>
            </a:lvl1pPr>
          </a:lstStyle>
          <a:p>
            <a:r>
              <a:rPr lang="en-US" sz="800"/>
              <a:t>Copyright © 2019 Oracle and/or its affiliates.</a:t>
            </a:r>
            <a:endParaRPr lang="en-US" sz="800" dirty="0"/>
          </a:p>
        </p:txBody>
      </p:sp>
      <p:sp>
        <p:nvSpPr>
          <p:cNvPr id="13" name="Slide Number Placeholder 3">
            <a:extLst>
              <a:ext uri="{FF2B5EF4-FFF2-40B4-BE49-F238E27FC236}">
                <a16:creationId xmlns:a16="http://schemas.microsoft.com/office/drawing/2014/main" id="{F0DE977E-2CE5-7C42-95F1-8EFD80AC55F9}"/>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solidFill>
                <a:latin typeface="Oracle Sans" panose="020B0503020204020204" pitchFamily="34" charset="0"/>
                <a:cs typeface="Oracle Sans" panose="020B0503020204020204" pitchFamily="34" charset="0"/>
              </a:defRPr>
            </a:lvl1pPr>
          </a:lstStyle>
          <a:p>
            <a:fld id="{D440507A-669E-A943-A4A7-E531D638091A}" type="slidenum">
              <a:rPr lang="en-US" smtClean="0"/>
              <a:pPr/>
              <a:t>‹#›</a:t>
            </a:fld>
            <a:endParaRPr lang="en-US" dirty="0"/>
          </a:p>
        </p:txBody>
      </p:sp>
    </p:spTree>
    <p:extLst>
      <p:ext uri="{BB962C8B-B14F-4D97-AF65-F5344CB8AC3E}">
        <p14:creationId xmlns:p14="http://schemas.microsoft.com/office/powerpoint/2010/main" val="37162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815886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dirty="0"/>
              <a:t>Copyright © 2019 Oracle and/or its affiliates.</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01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A3CAEE3D-5E40-8447-835F-C270D8E27264}"/>
              </a:ext>
            </a:extLst>
          </p:cNvPr>
          <p:cNvSpPr>
            <a:spLocks noGrp="1"/>
          </p:cNvSpPr>
          <p:nvPr>
            <p:ph type="ftr" sz="quarter" idx="14"/>
          </p:nvPr>
        </p:nvSpPr>
        <p:spPr/>
        <p:txBody>
          <a:bodyPr/>
          <a:lstStyle>
            <a:lvl1pPr>
              <a:defRPr>
                <a:solidFill>
                  <a:schemeClr val="bg1">
                    <a:lumMod val="85000"/>
                  </a:schemeClr>
                </a:solidFill>
              </a:defRPr>
            </a:lvl1pPr>
          </a:lstStyle>
          <a:p>
            <a:r>
              <a:rPr lang="en-US" sz="800" dirty="0"/>
              <a:t>Copyright © 2019 Oracle and/or its affiliates.</a:t>
            </a:r>
          </a:p>
        </p:txBody>
      </p:sp>
    </p:spTree>
    <p:extLst>
      <p:ext uri="{BB962C8B-B14F-4D97-AF65-F5344CB8AC3E}">
        <p14:creationId xmlns:p14="http://schemas.microsoft.com/office/powerpoint/2010/main" val="1047840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61F3BB7F-8D14-AC4B-86A1-8FB3D654B83B}"/>
              </a:ext>
            </a:extLst>
          </p:cNvPr>
          <p:cNvSpPr>
            <a:spLocks noGrp="1"/>
          </p:cNvSpPr>
          <p:nvPr>
            <p:ph type="ftr" sz="quarter" idx="14"/>
          </p:nvPr>
        </p:nvSpPr>
        <p:spPr/>
        <p:txBody>
          <a:bodyPr/>
          <a:lstStyle>
            <a:lvl1pPr>
              <a:defRPr>
                <a:solidFill>
                  <a:schemeClr val="bg1">
                    <a:lumMod val="85000"/>
                  </a:schemeClr>
                </a:solidFill>
              </a:defRPr>
            </a:lvl1pPr>
          </a:lstStyle>
          <a:p>
            <a:r>
              <a:rPr lang="en-US" sz="700" dirty="0"/>
              <a:t>Copyright © 2019 Oracle and/or its affiliates.</a:t>
            </a:r>
          </a:p>
        </p:txBody>
      </p:sp>
    </p:spTree>
    <p:extLst>
      <p:ext uri="{BB962C8B-B14F-4D97-AF65-F5344CB8AC3E}">
        <p14:creationId xmlns:p14="http://schemas.microsoft.com/office/powerpoint/2010/main" val="451091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5841153" y="0"/>
            <a:ext cx="6096000" cy="6857999"/>
          </a:xfrm>
        </p:spPr>
        <p:txBody>
          <a:bodyPr/>
          <a:lstStyle/>
          <a:p>
            <a:endParaRPr lang="en-US"/>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229B521C-5E1B-3B49-BB8D-7DD86E33BF2E}"/>
              </a:ext>
            </a:extLst>
          </p:cNvPr>
          <p:cNvSpPr>
            <a:spLocks noGrp="1"/>
          </p:cNvSpPr>
          <p:nvPr>
            <p:ph type="ftr" sz="quarter" idx="11"/>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28150503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8F761E2F-D7D8-7949-82F5-8A9D95ED7A99}"/>
              </a:ext>
            </a:extLst>
          </p:cNvPr>
          <p:cNvSpPr>
            <a:spLocks noGrp="1"/>
          </p:cNvSpPr>
          <p:nvPr>
            <p:ph type="ftr" sz="quarter" idx="10"/>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5973829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p:nvPr>
        </p:nvSpPr>
        <p:spPr>
          <a:xfrm>
            <a:off x="6096000" y="0"/>
            <a:ext cx="6096000" cy="6858000"/>
          </a:xfrm>
        </p:spPr>
        <p:txBody>
          <a:bodyPr/>
          <a:lstStyle/>
          <a:p>
            <a:endParaRPr lang="en-US"/>
          </a:p>
        </p:txBody>
      </p:sp>
      <p:sp>
        <p:nvSpPr>
          <p:cNvPr id="4" name="Footer Placeholder 3">
            <a:extLst>
              <a:ext uri="{FF2B5EF4-FFF2-40B4-BE49-F238E27FC236}">
                <a16:creationId xmlns:a16="http://schemas.microsoft.com/office/drawing/2014/main" id="{9F52612A-B6C9-EA40-8736-263ABBAD84EC}"/>
              </a:ext>
            </a:extLst>
          </p:cNvPr>
          <p:cNvSpPr>
            <a:spLocks noGrp="1"/>
          </p:cNvSpPr>
          <p:nvPr>
            <p:ph type="ftr" sz="quarter" idx="11"/>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36243907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sp>
        <p:nvSpPr>
          <p:cNvPr id="5" name="Footer Placeholder 4">
            <a:extLst>
              <a:ext uri="{FF2B5EF4-FFF2-40B4-BE49-F238E27FC236}">
                <a16:creationId xmlns:a16="http://schemas.microsoft.com/office/drawing/2014/main" id="{D50B7B99-702B-234A-B657-DA4874CF332A}"/>
              </a:ext>
            </a:extLst>
          </p:cNvPr>
          <p:cNvSpPr>
            <a:spLocks noGrp="1"/>
          </p:cNvSpPr>
          <p:nvPr>
            <p:ph type="ftr" sz="quarter" idx="15"/>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11093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860616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D940EE1-A686-7D4D-8D49-9B18587F7932}"/>
              </a:ext>
            </a:extLst>
          </p:cNvPr>
          <p:cNvSpPr>
            <a:spLocks noGrp="1"/>
          </p:cNvSpPr>
          <p:nvPr>
            <p:ph type="ftr" sz="quarter" idx="10"/>
          </p:nvPr>
        </p:nvSpPr>
        <p:spPr>
          <a:xfrm>
            <a:off x="3984401" y="6514977"/>
            <a:ext cx="7703621" cy="365125"/>
          </a:xfrm>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7380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621648B-5B0A-C742-90E7-2A3DC105718B}"/>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40731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BAAD4F8-9206-C547-B2D1-5B81C4DFA953}"/>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335860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solidFill>
                  <a:schemeClr val="bg1">
                    <a:lumMod val="9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5">
            <a:alphaModFix amt="70000"/>
            <a:extLst>
              <a:ext uri="{28A0092B-C50C-407E-A947-70E740481C1C}">
                <a14:useLocalDpi xmlns:a14="http://schemas.microsoft.com/office/drawing/2010/main" val="0"/>
              </a:ext>
            </a:extLst>
          </a:blip>
          <a:srcRect l="-277" r="1"/>
          <a:stretch/>
        </p:blipFill>
        <p:spPr>
          <a:xfrm>
            <a:off x="6373090" y="557050"/>
            <a:ext cx="6719455" cy="1413489"/>
          </a:xfrm>
          <a:prstGeom prst="rect">
            <a:avLst/>
          </a:prstGeom>
        </p:spPr>
      </p:pic>
      <p:sp>
        <p:nvSpPr>
          <p:cNvPr id="4" name="Footer Placeholder 3">
            <a:extLst>
              <a:ext uri="{FF2B5EF4-FFF2-40B4-BE49-F238E27FC236}">
                <a16:creationId xmlns:a16="http://schemas.microsoft.com/office/drawing/2014/main" id="{BE457EB8-22DE-334D-96C0-3E9E911AAF41}"/>
              </a:ext>
            </a:extLst>
          </p:cNvPr>
          <p:cNvSpPr>
            <a:spLocks noGrp="1"/>
          </p:cNvSpPr>
          <p:nvPr>
            <p:ph type="ftr" sz="quarter" idx="17"/>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8794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6ADA2461-9C22-0D47-B775-5AD8659EE1DB}"/>
              </a:ext>
            </a:extLst>
          </p:cNvPr>
          <p:cNvSpPr>
            <a:spLocks noGrp="1"/>
          </p:cNvSpPr>
          <p:nvPr>
            <p:ph type="pic" sz="quarter" idx="10"/>
          </p:nvPr>
        </p:nvSpPr>
        <p:spPr>
          <a:xfrm>
            <a:off x="5842000" y="0"/>
            <a:ext cx="6096000" cy="6858000"/>
          </a:xfrm>
        </p:spPr>
        <p:txBody>
          <a:bodyPr/>
          <a:lstStyle/>
          <a:p>
            <a:endParaRPr lang="en-US"/>
          </a:p>
        </p:txBody>
      </p:sp>
      <p:sp>
        <p:nvSpPr>
          <p:cNvPr id="4" name="Footer Placeholder 3">
            <a:extLst>
              <a:ext uri="{FF2B5EF4-FFF2-40B4-BE49-F238E27FC236}">
                <a16:creationId xmlns:a16="http://schemas.microsoft.com/office/drawing/2014/main" id="{468DACAA-9A3C-1646-B964-45E45C4290D3}"/>
              </a:ext>
            </a:extLst>
          </p:cNvPr>
          <p:cNvSpPr>
            <a:spLocks noGrp="1"/>
          </p:cNvSpPr>
          <p:nvPr>
            <p:ph type="ftr" sz="quarter" idx="11"/>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3850429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sp>
        <p:nvSpPr>
          <p:cNvPr id="3" name="Footer Placeholder 2">
            <a:extLst>
              <a:ext uri="{FF2B5EF4-FFF2-40B4-BE49-F238E27FC236}">
                <a16:creationId xmlns:a16="http://schemas.microsoft.com/office/drawing/2014/main" id="{B7847798-615C-CB47-A6E3-A955C97EADAB}"/>
              </a:ext>
            </a:extLst>
          </p:cNvPr>
          <p:cNvSpPr>
            <a:spLocks noGrp="1"/>
          </p:cNvSpPr>
          <p:nvPr>
            <p:ph type="ftr" sz="quarter" idx="18"/>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3668197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95968E34-27D4-4840-AFE5-442FCAC5CD0D}"/>
              </a:ext>
            </a:extLst>
          </p:cNvPr>
          <p:cNvSpPr>
            <a:spLocks noGrp="1"/>
          </p:cNvSpPr>
          <p:nvPr>
            <p:ph type="ftr" sz="quarter" idx="15"/>
          </p:nvPr>
        </p:nvSpPr>
        <p:spPr>
          <a:xfrm>
            <a:off x="3662005" y="6514977"/>
            <a:ext cx="7703621" cy="365125"/>
          </a:xfrm>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41439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bg1">
                    <a:lumMod val="85000"/>
                  </a:schemeClr>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 name="Footer Placeholder 2">
            <a:extLst>
              <a:ext uri="{FF2B5EF4-FFF2-40B4-BE49-F238E27FC236}">
                <a16:creationId xmlns:a16="http://schemas.microsoft.com/office/drawing/2014/main" id="{A20F7D78-392E-384F-9852-B2790DD6FDE7}"/>
              </a:ext>
            </a:extLst>
          </p:cNvPr>
          <p:cNvSpPr>
            <a:spLocks noGrp="1"/>
          </p:cNvSpPr>
          <p:nvPr>
            <p:ph type="ftr" sz="quarter" idx="16"/>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339876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73548" y="290683"/>
            <a:ext cx="5327903" cy="1968827"/>
          </a:xfrm>
          <a:prstGeom prst="rect">
            <a:avLst/>
          </a:prstGeom>
        </p:spPr>
      </p:pic>
      <p:sp>
        <p:nvSpPr>
          <p:cNvPr id="4" name="Footer Placeholder 3">
            <a:extLst>
              <a:ext uri="{FF2B5EF4-FFF2-40B4-BE49-F238E27FC236}">
                <a16:creationId xmlns:a16="http://schemas.microsoft.com/office/drawing/2014/main" id="{297CEDDF-8AA1-9B4F-92EB-BE9C5E9238AC}"/>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7984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E9234A1-A815-1641-8A1D-A445716D4985}"/>
              </a:ext>
            </a:extLst>
          </p:cNvPr>
          <p:cNvSpPr>
            <a:spLocks noGrp="1"/>
          </p:cNvSpPr>
          <p:nvPr>
            <p:ph type="ftr" sz="quarter" idx="10"/>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39480154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769031B1-2238-1F47-9282-B1C80EC98DE2}"/>
              </a:ext>
            </a:extLst>
          </p:cNvPr>
          <p:cNvSpPr>
            <a:spLocks noGrp="1"/>
          </p:cNvSpPr>
          <p:nvPr>
            <p:ph type="ftr" sz="quarter" idx="15"/>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7482704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p:nvPr>
        </p:nvSpPr>
        <p:spPr>
          <a:xfrm>
            <a:off x="755650" y="755650"/>
            <a:ext cx="5346700" cy="5338763"/>
          </a:xfrm>
        </p:spPr>
        <p:txBody>
          <a:bodyPr/>
          <a:lstStyle/>
          <a:p>
            <a:endParaRPr lang="en-US"/>
          </a:p>
        </p:txBody>
      </p:sp>
      <p:sp>
        <p:nvSpPr>
          <p:cNvPr id="2" name="Footer Placeholder 1">
            <a:extLst>
              <a:ext uri="{FF2B5EF4-FFF2-40B4-BE49-F238E27FC236}">
                <a16:creationId xmlns:a16="http://schemas.microsoft.com/office/drawing/2014/main" id="{B3A99C57-FF7C-5E46-A51A-241AAA391281}"/>
              </a:ext>
            </a:extLst>
          </p:cNvPr>
          <p:cNvSpPr>
            <a:spLocks noGrp="1"/>
          </p:cNvSpPr>
          <p:nvPr>
            <p:ph type="ftr" sz="quarter" idx="16"/>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5609794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p:nvPr>
        </p:nvSpPr>
        <p:spPr>
          <a:xfrm>
            <a:off x="6096000" y="0"/>
            <a:ext cx="6096000" cy="6858000"/>
          </a:xfrm>
        </p:spPr>
        <p:txBody>
          <a:bodyPr/>
          <a:lstStyle/>
          <a:p>
            <a:endParaRPr lang="en-US"/>
          </a:p>
        </p:txBody>
      </p:sp>
      <p:sp>
        <p:nvSpPr>
          <p:cNvPr id="4" name="Footer Placeholder 3">
            <a:extLst>
              <a:ext uri="{FF2B5EF4-FFF2-40B4-BE49-F238E27FC236}">
                <a16:creationId xmlns:a16="http://schemas.microsoft.com/office/drawing/2014/main" id="{CAF18250-86BC-2B41-B1C2-5743FDAE03F9}"/>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2150933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095227F-2DF2-BD43-B19F-0A500CCFAB64}"/>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8781625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08DDEB9-7855-E14D-84AA-FB157FF776D7}"/>
              </a:ext>
            </a:extLst>
          </p:cNvPr>
          <p:cNvSpPr>
            <a:spLocks noGrp="1"/>
          </p:cNvSpPr>
          <p:nvPr>
            <p:ph type="ftr" sz="quarter" idx="10"/>
          </p:nvPr>
        </p:nvSpPr>
        <p:spPr/>
        <p:txBody>
          <a:bodyPr/>
          <a:lstStyle>
            <a:lvl1pPr>
              <a:defRPr>
                <a:solidFill>
                  <a:schemeClr val="bg1">
                    <a:lumMod val="85000"/>
                  </a:schemeClr>
                </a:solidFill>
              </a:defRPr>
            </a:lvl1pPr>
          </a:lstStyle>
          <a:p>
            <a:r>
              <a:rPr lang="en-US" sz="700" dirty="0"/>
              <a:t>Copyright © 2019 Oracle and/or its affiliates.</a:t>
            </a:r>
          </a:p>
        </p:txBody>
      </p:sp>
    </p:spTree>
    <p:extLst>
      <p:ext uri="{BB962C8B-B14F-4D97-AF65-F5344CB8AC3E}">
        <p14:creationId xmlns:p14="http://schemas.microsoft.com/office/powerpoint/2010/main" val="1319752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sp>
        <p:nvSpPr>
          <p:cNvPr id="5" name="Footer Placeholder 4">
            <a:extLst>
              <a:ext uri="{FF2B5EF4-FFF2-40B4-BE49-F238E27FC236}">
                <a16:creationId xmlns:a16="http://schemas.microsoft.com/office/drawing/2014/main" id="{738EB6AA-C5F0-2C4F-833E-144E4DEB4877}"/>
              </a:ext>
            </a:extLst>
          </p:cNvPr>
          <p:cNvSpPr>
            <a:spLocks noGrp="1"/>
          </p:cNvSpPr>
          <p:nvPr>
            <p:ph type="ftr" sz="quarter" idx="15"/>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12471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Footer Placeholder 3">
            <a:extLst>
              <a:ext uri="{FF2B5EF4-FFF2-40B4-BE49-F238E27FC236}">
                <a16:creationId xmlns:a16="http://schemas.microsoft.com/office/drawing/2014/main" id="{65B0131D-8EA9-C14B-9482-17867C7A8DF8}"/>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726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Footer Placeholder 3">
            <a:extLst>
              <a:ext uri="{FF2B5EF4-FFF2-40B4-BE49-F238E27FC236}">
                <a16:creationId xmlns:a16="http://schemas.microsoft.com/office/drawing/2014/main" id="{806C84F4-84D7-2746-A9BD-586A1A4F485E}"/>
              </a:ext>
            </a:extLst>
          </p:cNvPr>
          <p:cNvSpPr>
            <a:spLocks noGrp="1"/>
          </p:cNvSpPr>
          <p:nvPr>
            <p:ph type="ftr" sz="quarter" idx="10"/>
          </p:nvPr>
        </p:nvSpPr>
        <p:spPr>
          <a:xfrm>
            <a:off x="6624152" y="6514977"/>
            <a:ext cx="4329193" cy="365125"/>
          </a:xfrm>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34880885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6BA6C98-2838-B143-904B-DF2D93528322}"/>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560701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p:nvPr>
        </p:nvSpPr>
        <p:spPr>
          <a:xfrm>
            <a:off x="755683" y="755352"/>
            <a:ext cx="5347243" cy="5338989"/>
          </a:xfrm>
        </p:spPr>
        <p:txBody>
          <a:bodyPr/>
          <a:lstStyle/>
          <a:p>
            <a:endParaRPr lang="en-US"/>
          </a:p>
        </p:txBody>
      </p:sp>
      <p:sp>
        <p:nvSpPr>
          <p:cNvPr id="4" name="Footer Placeholder 3">
            <a:extLst>
              <a:ext uri="{FF2B5EF4-FFF2-40B4-BE49-F238E27FC236}">
                <a16:creationId xmlns:a16="http://schemas.microsoft.com/office/drawing/2014/main" id="{FB006542-CE5C-7047-94F9-FA878996DD4F}"/>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41039902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sp>
        <p:nvSpPr>
          <p:cNvPr id="4" name="Footer Placeholder 3">
            <a:extLst>
              <a:ext uri="{FF2B5EF4-FFF2-40B4-BE49-F238E27FC236}">
                <a16:creationId xmlns:a16="http://schemas.microsoft.com/office/drawing/2014/main" id="{98BA4027-3D2F-6348-87A5-599FE7961117}"/>
              </a:ext>
            </a:extLst>
          </p:cNvPr>
          <p:cNvSpPr>
            <a:spLocks noGrp="1"/>
          </p:cNvSpPr>
          <p:nvPr>
            <p:ph type="ftr" sz="quarter" idx="11"/>
          </p:nvPr>
        </p:nvSpPr>
        <p:spPr>
          <a:xfrm>
            <a:off x="6617343" y="6514977"/>
            <a:ext cx="4819853" cy="365125"/>
          </a:xfrm>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26148805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54290C-9E9F-4D5B-8E0E-CEC1F8D51521}"/>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6047724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761287"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sp>
        <p:nvSpPr>
          <p:cNvPr id="11" name="Footer Placeholder 10">
            <a:extLst>
              <a:ext uri="{FF2B5EF4-FFF2-40B4-BE49-F238E27FC236}">
                <a16:creationId xmlns:a16="http://schemas.microsoft.com/office/drawing/2014/main" id="{A436E821-D632-CA47-BF56-8B7E41D65641}"/>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31688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761287"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sp>
        <p:nvSpPr>
          <p:cNvPr id="2" name="Footer Placeholder 1">
            <a:extLst>
              <a:ext uri="{FF2B5EF4-FFF2-40B4-BE49-F238E27FC236}">
                <a16:creationId xmlns:a16="http://schemas.microsoft.com/office/drawing/2014/main" id="{9847BD50-7E05-E342-A011-841DC569C1A8}"/>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49816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4179897" y="6556248"/>
            <a:ext cx="1226717" cy="182880"/>
          </a:xfrm>
          <a:prstGeom prst="rect">
            <a:avLst/>
          </a:prstGeom>
        </p:spPr>
        <p:txBody>
          <a:bodyPr/>
          <a:lstStyle/>
          <a:p>
            <a:fld id="{6A374650-A23B-B942-B61D-041C4D88323A}" type="datetime1">
              <a:rPr lang="en-US" smtClean="0">
                <a:solidFill>
                  <a:srgbClr val="58595B"/>
                </a:solidFill>
                <a:latin typeface="Calibri"/>
              </a:rPr>
              <a:pPr/>
              <a:t>3/10/20</a:t>
            </a:fld>
            <a:endParaRPr>
              <a:solidFill>
                <a:srgbClr val="58595B"/>
              </a:solidFill>
              <a:latin typeface="Calibri"/>
            </a:endParaRPr>
          </a:p>
        </p:txBody>
      </p:sp>
      <p:sp>
        <p:nvSpPr>
          <p:cNvPr id="5" name="Footer Placeholder 4"/>
          <p:cNvSpPr>
            <a:spLocks noGrp="1"/>
          </p:cNvSpPr>
          <p:nvPr>
            <p:ph type="ftr" sz="quarter" idx="11"/>
          </p:nvPr>
        </p:nvSpPr>
        <p:spPr>
          <a:xfrm>
            <a:off x="8625037" y="6556248"/>
            <a:ext cx="2743916" cy="182880"/>
          </a:xfrm>
          <a:prstGeom prst="rect">
            <a:avLst/>
          </a:prstGeom>
        </p:spPr>
        <p:txBody>
          <a:bodyPr/>
          <a:lstStyle/>
          <a:p>
            <a:r>
              <a:rPr lang="en-US">
                <a:solidFill>
                  <a:srgbClr val="58595B"/>
                </a:solidFill>
                <a:latin typeface="Calibri"/>
              </a:rPr>
              <a:t>Confidential – Oracle Internal</a:t>
            </a:r>
            <a:endParaRPr>
              <a:solidFill>
                <a:srgbClr val="58595B"/>
              </a:solidFill>
              <a:latin typeface="Calibri"/>
            </a:endParaRPr>
          </a:p>
        </p:txBody>
      </p:sp>
      <p:sp>
        <p:nvSpPr>
          <p:cNvPr id="6" name="Slide Number Placeholder 5"/>
          <p:cNvSpPr>
            <a:spLocks noGrp="1"/>
          </p:cNvSpPr>
          <p:nvPr>
            <p:ph type="sldNum" sz="quarter" idx="12"/>
          </p:nvPr>
        </p:nvSpPr>
        <p:spPr>
          <a:xfrm>
            <a:off x="11327155" y="6556248"/>
            <a:ext cx="333554" cy="182880"/>
          </a:xfrm>
          <a:prstGeom prst="rect">
            <a:avLst/>
          </a:prstGeom>
        </p:spPr>
        <p:txBody>
          <a:bodyPr/>
          <a:lstStyle/>
          <a:p>
            <a:fld id="{C51EAA63-D034-42AE-91FA-B13B9518C7BE}" type="slidenum">
              <a:rPr>
                <a:solidFill>
                  <a:srgbClr val="58595B"/>
                </a:solidFill>
                <a:latin typeface="Calibri"/>
              </a:rPr>
              <a:pPr/>
              <a:t>‹#›</a:t>
            </a:fld>
            <a:endParaRPr>
              <a:solidFill>
                <a:srgbClr val="58595B"/>
              </a:solidFill>
              <a:latin typeface="Calibri"/>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98704914"/>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068852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426B2C48-CE08-5E45-924D-B8CB40B99DC6}"/>
              </a:ext>
            </a:extLst>
          </p:cNvPr>
          <p:cNvSpPr>
            <a:spLocks noGrp="1"/>
          </p:cNvSpPr>
          <p:nvPr>
            <p:ph type="ftr" sz="quarter" idx="10"/>
          </p:nvPr>
        </p:nvSpPr>
        <p:spPr>
          <a:xfrm>
            <a:off x="4120958" y="6514977"/>
            <a:ext cx="7127152" cy="365125"/>
          </a:xfrm>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42715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7E9B276-9F0B-8B45-9CCC-06F84A0DFC41}"/>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18490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7FAF274-39CE-D144-8C01-9BA7C2821630}"/>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17301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image" Target="../media/image2.jpg"/><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image" Target="../media/image1.png"/><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694944" y="6514977"/>
            <a:ext cx="712715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93863239"/>
      </p:ext>
    </p:extLst>
  </p:cSld>
  <p:clrMap bg1="lt1" tx1="dk1" bg2="lt2" tx2="dk2" accent1="accent1" accent2="accent2" accent3="accent3" accent4="accent4" accent5="accent5" accent6="accent6" hlink="hlink" folHlink="folHlink"/>
  <p:sldLayoutIdLst>
    <p:sldLayoutId id="2147483711" r:id="rId1"/>
    <p:sldLayoutId id="2147483649" r:id="rId2"/>
    <p:sldLayoutId id="2147483705" r:id="rId3"/>
    <p:sldLayoutId id="2147483672" r:id="rId4"/>
    <p:sldLayoutId id="2147483664" r:id="rId5"/>
    <p:sldLayoutId id="2147483650" r:id="rId6"/>
    <p:sldLayoutId id="2147483651" r:id="rId7"/>
    <p:sldLayoutId id="2147483658" r:id="rId8"/>
    <p:sldLayoutId id="2147483659" r:id="rId9"/>
    <p:sldLayoutId id="2147483660" r:id="rId10"/>
    <p:sldLayoutId id="2147483665" r:id="rId11"/>
    <p:sldLayoutId id="2147483666" r:id="rId12"/>
    <p:sldLayoutId id="2147483667" r:id="rId13"/>
    <p:sldLayoutId id="2147483661" r:id="rId14"/>
    <p:sldLayoutId id="2147483662" r:id="rId15"/>
    <p:sldLayoutId id="2147483668" r:id="rId16"/>
    <p:sldLayoutId id="2147483674" r:id="rId17"/>
    <p:sldLayoutId id="2147483663" r:id="rId18"/>
    <p:sldLayoutId id="2147483675" r:id="rId19"/>
    <p:sldLayoutId id="2147483669" r:id="rId20"/>
    <p:sldLayoutId id="2147483673" r:id="rId21"/>
    <p:sldLayoutId id="2147483670" r:id="rId22"/>
    <p:sldLayoutId id="2147483671" r:id="rId23"/>
    <p:sldLayoutId id="2147483654" r:id="rId24"/>
    <p:sldLayoutId id="2147483655" r:id="rId25"/>
    <p:sldLayoutId id="2147483716" r:id="rId26"/>
    <p:sldLayoutId id="2147483717" r:id="rId27"/>
    <p:sldLayoutId id="2147483719" r:id="rId28"/>
  </p:sldLayoutIdLs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694943" y="6514977"/>
            <a:ext cx="7703621" cy="365125"/>
          </a:xfrm>
          <a:prstGeom prst="rect">
            <a:avLst/>
          </a:prstGeom>
        </p:spPr>
        <p:txBody>
          <a:bodyPr vert="horz" lIns="0" tIns="45720" rIns="0" bIns="45720" rtlCol="0" anchor="ctr"/>
          <a:lstStyle>
            <a:lvl1pPr algn="l">
              <a:defRPr sz="650">
                <a:solidFill>
                  <a:schemeClr val="tx1">
                    <a:tint val="75000"/>
                  </a:schemeClr>
                </a:solidFill>
              </a:defRPr>
            </a:lvl1pPr>
          </a:lstStyle>
          <a:p>
            <a:r>
              <a:rPr lang="en-US" sz="700" dirty="0"/>
              <a:t>Copyright © 2019 Oracle and/or its affiliates.</a:t>
            </a:r>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06" r:id="rId2"/>
    <p:sldLayoutId id="2147483678" r:id="rId3"/>
    <p:sldLayoutId id="2147483709" r:id="rId4"/>
    <p:sldLayoutId id="214748370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707" r:id="rId21"/>
    <p:sldLayoutId id="2147483694" r:id="rId22"/>
    <p:sldLayoutId id="2147483704" r:id="rId23"/>
    <p:sldLayoutId id="2147483695" r:id="rId24"/>
    <p:sldLayoutId id="2147483696" r:id="rId25"/>
    <p:sldLayoutId id="2147483697" r:id="rId26"/>
    <p:sldLayoutId id="2147483701" r:id="rId27"/>
    <p:sldLayoutId id="2147483712" r:id="rId28"/>
    <p:sldLayoutId id="2147483713" r:id="rId29"/>
    <p:sldLayoutId id="2147483714" r:id="rId30"/>
  </p:sldLayoutIdLs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4.xml"/><Relationship Id="rId5" Type="http://schemas.openxmlformats.org/officeDocument/2006/relationships/image" Target="../media/image59.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4.xml"/><Relationship Id="rId5" Type="http://schemas.openxmlformats.org/officeDocument/2006/relationships/image" Target="../media/image59.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4.xml"/><Relationship Id="rId6" Type="http://schemas.openxmlformats.org/officeDocument/2006/relationships/image" Target="../media/image58.tiff"/><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4.xml"/><Relationship Id="rId6" Type="http://schemas.openxmlformats.org/officeDocument/2006/relationships/image" Target="../media/image61.png"/><Relationship Id="rId5" Type="http://schemas.openxmlformats.org/officeDocument/2006/relationships/image" Target="../media/image58.tiff"/><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4.png"/><Relationship Id="rId1" Type="http://schemas.openxmlformats.org/officeDocument/2006/relationships/slideLayout" Target="../slideLayouts/slideLayout21.xml"/><Relationship Id="rId5" Type="http://schemas.openxmlformats.org/officeDocument/2006/relationships/image" Target="../media/image55.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tiff"/><Relationship Id="rId4" Type="http://schemas.openxmlformats.org/officeDocument/2006/relationships/image" Target="../media/image28.png"/><Relationship Id="rId9"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8.tiff"/><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oracle/weblogic-deploy-tooling" TargetMode="External"/><Relationship Id="rId13" Type="http://schemas.openxmlformats.org/officeDocument/2006/relationships/image" Target="../media/image34.tiff"/><Relationship Id="rId3" Type="http://schemas.openxmlformats.org/officeDocument/2006/relationships/hyperlink" Target="https://github.com/oracle/docker-images/tree/master/OracleWebLogic/dockerfiles" TargetMode="External"/><Relationship Id="rId7" Type="http://schemas.openxmlformats.org/officeDocument/2006/relationships/hyperlink" Target="https://github.com/oracle/weblogic-monitoring-exporter" TargetMode="External"/><Relationship Id="rId12" Type="http://schemas.openxmlformats.org/officeDocument/2006/relationships/image" Target="../media/image36.png"/><Relationship Id="rId2" Type="http://schemas.openxmlformats.org/officeDocument/2006/relationships/hyperlink" Target="https://container-registry.oracle.com/" TargetMode="External"/><Relationship Id="rId16"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hyperlink" Target="https://github.com/oracle/weblogic-kubernetes-operator" TargetMode="External"/><Relationship Id="rId11" Type="http://schemas.openxmlformats.org/officeDocument/2006/relationships/image" Target="../media/image35.png"/><Relationship Id="rId5" Type="http://schemas.openxmlformats.org/officeDocument/2006/relationships/hyperlink" Target="https://blogs.oracle.com/weblogicserver/how-to-weblogic-server-on-kubernetes" TargetMode="External"/><Relationship Id="rId15" Type="http://schemas.openxmlformats.org/officeDocument/2006/relationships/image" Target="../media/image38.png"/><Relationship Id="rId10" Type="http://schemas.openxmlformats.org/officeDocument/2006/relationships/hyperlink" Target="https://github.com/oracle/weblogic-image-tool" TargetMode="External"/><Relationship Id="rId4" Type="http://schemas.openxmlformats.org/officeDocument/2006/relationships/hyperlink" Target="https://github.com/oracle/docker-images/tree/master/OracleWebLogic/samples" TargetMode="External"/><Relationship Id="rId9" Type="http://schemas.openxmlformats.org/officeDocument/2006/relationships/hyperlink" Target="https://github.com/oracle/weblogic-logging-exporter" TargetMode="External"/><Relationship Id="rId14" Type="http://schemas.openxmlformats.org/officeDocument/2006/relationships/image" Target="../media/image37.png"/></Relationships>
</file>

<file path=ppt/slides/_rels/slide4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4.png"/><Relationship Id="rId7"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5.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4.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5.png"/><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bit.ly/2wNfXU8"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9.png"/><Relationship Id="rId18" Type="http://schemas.openxmlformats.org/officeDocument/2006/relationships/image" Target="../media/image52.png"/><Relationship Id="rId3" Type="http://schemas.openxmlformats.org/officeDocument/2006/relationships/image" Target="../media/image40.png"/><Relationship Id="rId7" Type="http://schemas.openxmlformats.org/officeDocument/2006/relationships/image" Target="../media/image44.tiff"/><Relationship Id="rId12" Type="http://schemas.openxmlformats.org/officeDocument/2006/relationships/image" Target="../media/image48.png"/><Relationship Id="rId17" Type="http://schemas.openxmlformats.org/officeDocument/2006/relationships/image" Target="../media/image51.png"/><Relationship Id="rId2" Type="http://schemas.openxmlformats.org/officeDocument/2006/relationships/notesSlide" Target="../notesSlides/notesSlide2.xml"/><Relationship Id="rId16" Type="http://schemas.openxmlformats.org/officeDocument/2006/relationships/image" Target="../media/image39.png"/><Relationship Id="rId1" Type="http://schemas.openxmlformats.org/officeDocument/2006/relationships/slideLayout" Target="../slideLayouts/slideLayout25.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38.png"/><Relationship Id="rId10" Type="http://schemas.openxmlformats.org/officeDocument/2006/relationships/image" Target="../media/image46.png"/><Relationship Id="rId19" Type="http://schemas.openxmlformats.org/officeDocument/2006/relationships/image" Target="../media/image53.tiff"/><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oracle/weblogic-kubernetes-operator" TargetMode="Externa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1.xml"/><Relationship Id="rId5" Type="http://schemas.openxmlformats.org/officeDocument/2006/relationships/image" Target="../media/image59.png"/><Relationship Id="rId4" Type="http://schemas.openxmlformats.org/officeDocument/2006/relationships/image" Target="../media/image5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97B5D-56B1-4B64-8C12-1D83AD9A0C38}"/>
              </a:ext>
            </a:extLst>
          </p:cNvPr>
          <p:cNvSpPr>
            <a:spLocks noGrp="1"/>
          </p:cNvSpPr>
          <p:nvPr>
            <p:ph type="ctrTitle"/>
          </p:nvPr>
        </p:nvSpPr>
        <p:spPr/>
        <p:txBody>
          <a:bodyPr/>
          <a:lstStyle/>
          <a:p>
            <a:r>
              <a:rPr lang="en-US" dirty="0"/>
              <a:t>Deploying WebLogic Applications on Kubernetes</a:t>
            </a:r>
          </a:p>
        </p:txBody>
      </p:sp>
      <p:sp>
        <p:nvSpPr>
          <p:cNvPr id="6" name="Subtitle 5">
            <a:extLst>
              <a:ext uri="{FF2B5EF4-FFF2-40B4-BE49-F238E27FC236}">
                <a16:creationId xmlns:a16="http://schemas.microsoft.com/office/drawing/2014/main" id="{A0698496-7287-CE44-A37C-CB59573830EE}"/>
              </a:ext>
            </a:extLst>
          </p:cNvPr>
          <p:cNvSpPr>
            <a:spLocks noGrp="1"/>
          </p:cNvSpPr>
          <p:nvPr>
            <p:ph type="subTitle" idx="1"/>
          </p:nvPr>
        </p:nvSpPr>
        <p:spPr/>
        <p:txBody>
          <a:bodyPr/>
          <a:lstStyle/>
          <a:p>
            <a:r>
              <a:rPr lang="en-GB" dirty="0"/>
              <a:t>David Yang</a:t>
            </a:r>
          </a:p>
        </p:txBody>
      </p:sp>
      <p:sp>
        <p:nvSpPr>
          <p:cNvPr id="3" name="Footer Placeholder 2">
            <a:extLst>
              <a:ext uri="{FF2B5EF4-FFF2-40B4-BE49-F238E27FC236}">
                <a16:creationId xmlns:a16="http://schemas.microsoft.com/office/drawing/2014/main" id="{E6534DAC-4934-BA4F-B240-8B40428D74FB}"/>
              </a:ext>
            </a:extLst>
          </p:cNvPr>
          <p:cNvSpPr>
            <a:spLocks noGrp="1"/>
          </p:cNvSpPr>
          <p:nvPr>
            <p:ph type="ftr" sz="quarter" idx="11"/>
          </p:nvPr>
        </p:nvSpPr>
        <p:spPr/>
        <p:txBody>
          <a:bodyPr/>
          <a:lstStyle/>
          <a:p>
            <a:r>
              <a:rPr lang="en-US" sz="700"/>
              <a:t>Copyright © 2019 Oracle and/or its affiliates.</a:t>
            </a:r>
            <a:endParaRPr lang="en-US" sz="700" dirty="0"/>
          </a:p>
        </p:txBody>
      </p:sp>
      <p:sp>
        <p:nvSpPr>
          <p:cNvPr id="7" name="Text Placeholder 6">
            <a:extLst>
              <a:ext uri="{FF2B5EF4-FFF2-40B4-BE49-F238E27FC236}">
                <a16:creationId xmlns:a16="http://schemas.microsoft.com/office/drawing/2014/main" id="{BA9EA709-6464-9A41-82F3-BAAE1BE2225B}"/>
              </a:ext>
            </a:extLst>
          </p:cNvPr>
          <p:cNvSpPr>
            <a:spLocks noGrp="1"/>
          </p:cNvSpPr>
          <p:nvPr>
            <p:ph type="body" sz="quarter" idx="13"/>
          </p:nvPr>
        </p:nvSpPr>
        <p:spPr>
          <a:xfrm>
            <a:off x="767374" y="5122053"/>
            <a:ext cx="7484804" cy="720725"/>
          </a:xfrm>
        </p:spPr>
        <p:txBody>
          <a:bodyPr/>
          <a:lstStyle/>
          <a:p>
            <a:r>
              <a:rPr lang="en-GB" dirty="0">
                <a:solidFill>
                  <a:schemeClr val="accent1">
                    <a:lumMod val="50000"/>
                  </a:schemeClr>
                </a:solidFill>
              </a:rPr>
              <a:t>Cloud Platform Team, Taiwan</a:t>
            </a:r>
          </a:p>
        </p:txBody>
      </p:sp>
    </p:spTree>
    <p:extLst>
      <p:ext uri="{BB962C8B-B14F-4D97-AF65-F5344CB8AC3E}">
        <p14:creationId xmlns:p14="http://schemas.microsoft.com/office/powerpoint/2010/main" val="2698442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Domain in Kubernetes</a:t>
            </a:r>
            <a:br>
              <a:rPr lang="en-US" sz="2800" b="1" dirty="0">
                <a:latin typeface="Oracle Sans Extra Bold" panose="020B0503020204020204" pitchFamily="34" charset="0"/>
                <a:cs typeface="Oracle Sans Extra Bold" panose="020B0503020204020204" pitchFamily="34" charset="0"/>
              </a:rPr>
            </a:br>
            <a:r>
              <a:rPr lang="en-US" sz="2400" b="1" dirty="0">
                <a:latin typeface="Oracle Sans" panose="020B0503020204020204" pitchFamily="34" charset="0"/>
              </a:rPr>
              <a:t>Domain Customer Resource</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7" name="Can 6"/>
          <p:cNvSpPr/>
          <p:nvPr/>
        </p:nvSpPr>
        <p:spPr bwMode="gray">
          <a:xfrm>
            <a:off x="5838092" y="1703012"/>
            <a:ext cx="5820507" cy="4744679"/>
          </a:xfrm>
          <a:prstGeom prst="can">
            <a:avLst/>
          </a:prstGeom>
          <a:solidFill>
            <a:schemeClr val="accent2">
              <a:lumMod val="60000"/>
              <a:lumOff val="40000"/>
            </a:schemeClr>
          </a:solidFill>
          <a:ln w="15875"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dirty="0">
              <a:solidFill>
                <a:schemeClr val="tx1">
                  <a:lumMod val="50000"/>
                </a:schemeClr>
              </a:solidFill>
            </a:endParaRPr>
          </a:p>
        </p:txBody>
      </p:sp>
      <p:sp>
        <p:nvSpPr>
          <p:cNvPr id="13" name="TextBox 12"/>
          <p:cNvSpPr txBox="1"/>
          <p:nvPr/>
        </p:nvSpPr>
        <p:spPr>
          <a:xfrm>
            <a:off x="6202010" y="3060177"/>
            <a:ext cx="5267819" cy="3201003"/>
          </a:xfrm>
          <a:prstGeom prst="rect">
            <a:avLst/>
          </a:prstGeom>
          <a:noFill/>
        </p:spPr>
        <p:txBody>
          <a:bodyPr wrap="square" lIns="0" tIns="0" rIns="0" bIns="0" rtlCol="0">
            <a:noAutofit/>
          </a:bodyPr>
          <a:lstStyle/>
          <a:p>
            <a:pPr>
              <a:lnSpc>
                <a:spcPct val="90000"/>
              </a:lnSpc>
              <a:spcBef>
                <a:spcPts val="1200"/>
              </a:spcBef>
            </a:pPr>
            <a:r>
              <a:rPr lang="en-US" b="1" dirty="0"/>
              <a:t>Meta Data: </a:t>
            </a:r>
            <a:r>
              <a:rPr lang="en-US" dirty="0"/>
              <a:t>Name of Resource, Namespace, Labels, </a:t>
            </a:r>
            <a:r>
              <a:rPr lang="mr-IN" dirty="0"/>
              <a:t>…</a:t>
            </a:r>
            <a:endParaRPr lang="en-US" dirty="0"/>
          </a:p>
          <a:p>
            <a:pPr>
              <a:lnSpc>
                <a:spcPct val="90000"/>
              </a:lnSpc>
              <a:spcBef>
                <a:spcPts val="1200"/>
              </a:spcBef>
            </a:pPr>
            <a:r>
              <a:rPr lang="en-US" b="1" dirty="0"/>
              <a:t>Admin Server:  </a:t>
            </a:r>
            <a:r>
              <a:rPr lang="en-US" dirty="0"/>
              <a:t>Node Ports to expose, Volumes, </a:t>
            </a:r>
            <a:r>
              <a:rPr lang="mr-IN" dirty="0"/>
              <a:t>…</a:t>
            </a:r>
            <a:endParaRPr lang="en-US" dirty="0"/>
          </a:p>
          <a:p>
            <a:pPr>
              <a:lnSpc>
                <a:spcPct val="90000"/>
              </a:lnSpc>
              <a:spcBef>
                <a:spcPts val="1200"/>
              </a:spcBef>
            </a:pPr>
            <a:r>
              <a:rPr lang="en-US" b="1" dirty="0"/>
              <a:t>Cluster: </a:t>
            </a:r>
            <a:r>
              <a:rPr lang="en-US" dirty="0"/>
              <a:t>Number of Replicas (Managed Servers), </a:t>
            </a:r>
            <a:r>
              <a:rPr lang="mr-IN" dirty="0"/>
              <a:t>…</a:t>
            </a:r>
            <a:endParaRPr lang="en-US" dirty="0"/>
          </a:p>
          <a:p>
            <a:pPr>
              <a:lnSpc>
                <a:spcPct val="90000"/>
              </a:lnSpc>
              <a:spcBef>
                <a:spcPts val="1200"/>
              </a:spcBef>
            </a:pPr>
            <a:r>
              <a:rPr lang="en-US" b="1" dirty="0"/>
              <a:t>Domain: </a:t>
            </a:r>
            <a:r>
              <a:rPr lang="en-US" dirty="0"/>
              <a:t>Image to base the Domain containers, Domain in PV or in Image, K8S secrets, Logs to pod</a:t>
            </a:r>
          </a:p>
          <a:p>
            <a:pPr>
              <a:lnSpc>
                <a:spcPct val="90000"/>
              </a:lnSpc>
              <a:spcBef>
                <a:spcPts val="1200"/>
              </a:spcBef>
            </a:pPr>
            <a:r>
              <a:rPr lang="en-US" b="1" dirty="0"/>
              <a:t>Managed Servers: </a:t>
            </a:r>
            <a:r>
              <a:rPr lang="en-US" dirty="0"/>
              <a:t>non-clustered MS</a:t>
            </a:r>
          </a:p>
          <a:p>
            <a:pPr>
              <a:lnSpc>
                <a:spcPct val="90000"/>
              </a:lnSpc>
              <a:spcBef>
                <a:spcPts val="1200"/>
              </a:spcBef>
            </a:pPr>
            <a:r>
              <a:rPr lang="en-US" b="1" dirty="0"/>
              <a:t>Server Pod: </a:t>
            </a:r>
            <a:r>
              <a:rPr lang="en-US" dirty="0"/>
              <a:t>Java Options, Start Policy (Lifecycle control)</a:t>
            </a:r>
          </a:p>
          <a:p>
            <a:pPr>
              <a:lnSpc>
                <a:spcPct val="90000"/>
              </a:lnSpc>
              <a:spcBef>
                <a:spcPts val="1200"/>
              </a:spcBef>
            </a:pPr>
            <a:r>
              <a:rPr lang="en-US" b="1" dirty="0"/>
              <a:t>Events: </a:t>
            </a:r>
          </a:p>
        </p:txBody>
      </p:sp>
      <p:sp>
        <p:nvSpPr>
          <p:cNvPr id="14" name="TextBox 13"/>
          <p:cNvSpPr txBox="1"/>
          <p:nvPr/>
        </p:nvSpPr>
        <p:spPr>
          <a:xfrm>
            <a:off x="6867925" y="2079255"/>
            <a:ext cx="3760839" cy="339213"/>
          </a:xfrm>
          <a:prstGeom prst="rect">
            <a:avLst/>
          </a:prstGeom>
          <a:noFill/>
        </p:spPr>
        <p:txBody>
          <a:bodyPr wrap="square" lIns="0" tIns="0" rIns="0" bIns="0" rtlCol="0">
            <a:noAutofit/>
          </a:bodyPr>
          <a:lstStyle/>
          <a:p>
            <a:pPr algn="ctr">
              <a:lnSpc>
                <a:spcPct val="90000"/>
              </a:lnSpc>
            </a:pPr>
            <a:r>
              <a:rPr lang="en-US" sz="2400" b="1" dirty="0">
                <a:solidFill>
                  <a:srgbClr val="0070C0"/>
                </a:solidFill>
              </a:rPr>
              <a:t>Domain Custom Resource</a:t>
            </a:r>
          </a:p>
        </p:txBody>
      </p:sp>
      <p:sp>
        <p:nvSpPr>
          <p:cNvPr id="15" name="TextBox 14"/>
          <p:cNvSpPr txBox="1"/>
          <p:nvPr/>
        </p:nvSpPr>
        <p:spPr>
          <a:xfrm>
            <a:off x="533400" y="2131632"/>
            <a:ext cx="4925091" cy="4129548"/>
          </a:xfrm>
          <a:prstGeom prst="rect">
            <a:avLst/>
          </a:prstGeom>
          <a:noFill/>
        </p:spPr>
        <p:txBody>
          <a:bodyPr wrap="square" lIns="0" tIns="0" rIns="0" bIns="0" rtlCol="0">
            <a:noAutofit/>
          </a:bodyPr>
          <a:lstStyle/>
          <a:p>
            <a:pPr marL="285750" indent="-285750">
              <a:lnSpc>
                <a:spcPct val="90000"/>
              </a:lnSpc>
              <a:buFont typeface="Arial" charset="0"/>
              <a:buChar char="•"/>
            </a:pPr>
            <a:r>
              <a:rPr lang="en-US" dirty="0">
                <a:latin typeface="Oracle Sans" charset="0"/>
                <a:ea typeface="Oracle Sans" charset="0"/>
                <a:cs typeface="Oracle Sans" charset="0"/>
              </a:rPr>
              <a:t>We create a Kubernetes Resource Object for the WebLogic domain. </a:t>
            </a:r>
          </a:p>
          <a:p>
            <a:pPr marL="285750" indent="-285750">
              <a:lnSpc>
                <a:spcPct val="90000"/>
              </a:lnSpc>
              <a:buFont typeface="Arial" charset="0"/>
              <a:buChar char="•"/>
            </a:pPr>
            <a:endParaRPr lang="en-US" dirty="0">
              <a:latin typeface="Oracle Sans" charset="0"/>
              <a:ea typeface="Oracle Sans" charset="0"/>
              <a:cs typeface="Oracle Sans" charset="0"/>
            </a:endParaRPr>
          </a:p>
          <a:p>
            <a:pPr marL="285750" indent="-285750">
              <a:lnSpc>
                <a:spcPct val="90000"/>
              </a:lnSpc>
              <a:buFont typeface="Arial" charset="0"/>
              <a:buChar char="•"/>
            </a:pPr>
            <a:r>
              <a:rPr lang="en-US" dirty="0">
                <a:latin typeface="Oracle Sans" charset="0"/>
                <a:ea typeface="Oracle Sans" charset="0"/>
                <a:cs typeface="Oracle Sans" charset="0"/>
              </a:rPr>
              <a:t>This is a data structure representation of the WebLogic domain in Kubernetes. </a:t>
            </a:r>
          </a:p>
          <a:p>
            <a:pPr marL="742950" lvl="1" indent="-285750">
              <a:lnSpc>
                <a:spcPct val="90000"/>
              </a:lnSpc>
              <a:buFont typeface="Wingdings" charset="2"/>
              <a:buChar char="Ø"/>
            </a:pPr>
            <a:endParaRPr lang="en-US" dirty="0">
              <a:latin typeface="Oracle Sans" charset="0"/>
              <a:ea typeface="Oracle Sans" charset="0"/>
              <a:cs typeface="Oracle Sans" charset="0"/>
            </a:endParaRPr>
          </a:p>
          <a:p>
            <a:pPr marL="285750" indent="-285750">
              <a:lnSpc>
                <a:spcPct val="90000"/>
              </a:lnSpc>
              <a:buFont typeface="Arial" charset="0"/>
              <a:buChar char="•"/>
            </a:pPr>
            <a:r>
              <a:rPr lang="en-US" dirty="0">
                <a:latin typeface="Oracle Sans" charset="0"/>
                <a:ea typeface="Oracle Sans" charset="0"/>
                <a:cs typeface="Oracle Sans" charset="0"/>
              </a:rPr>
              <a:t>Domain Custom Resource allows you to </a:t>
            </a:r>
            <a:r>
              <a:rPr lang="en-US" i="1" dirty="0">
                <a:latin typeface="Oracle Sans" charset="0"/>
                <a:ea typeface="Oracle Sans" charset="0"/>
                <a:cs typeface="Oracle Sans" charset="0"/>
              </a:rPr>
              <a:t>declare</a:t>
            </a:r>
            <a:r>
              <a:rPr lang="en-US" dirty="0">
                <a:latin typeface="Oracle Sans" charset="0"/>
                <a:ea typeface="Oracle Sans" charset="0"/>
                <a:cs typeface="Oracle Sans" charset="0"/>
              </a:rPr>
              <a:t> or specify the desired state of the resource.  </a:t>
            </a:r>
          </a:p>
          <a:p>
            <a:pPr marL="285750" indent="-285750">
              <a:lnSpc>
                <a:spcPct val="90000"/>
              </a:lnSpc>
              <a:buFont typeface="Arial" charset="0"/>
              <a:buChar char="•"/>
            </a:pPr>
            <a:endParaRPr lang="en-US" dirty="0">
              <a:latin typeface="Oracle Sans" charset="0"/>
              <a:ea typeface="Oracle Sans" charset="0"/>
              <a:cs typeface="Oracle Sans" charset="0"/>
            </a:endParaRPr>
          </a:p>
          <a:p>
            <a:pPr marL="285750" lvl="1" indent="-285750">
              <a:lnSpc>
                <a:spcPct val="90000"/>
              </a:lnSpc>
              <a:buFont typeface="Arial" charset="0"/>
              <a:buChar char="•"/>
            </a:pPr>
            <a:r>
              <a:rPr lang="en-US" dirty="0">
                <a:latin typeface="Oracle Sans" charset="0"/>
                <a:ea typeface="Oracle Sans" charset="0"/>
                <a:cs typeface="Oracle Sans" charset="0"/>
              </a:rPr>
              <a:t>Allows the Kubernetes API server to begin serving the custom resource object.</a:t>
            </a:r>
          </a:p>
          <a:p>
            <a:pPr marL="285750" indent="-285750">
              <a:lnSpc>
                <a:spcPct val="90000"/>
              </a:lnSpc>
              <a:buFont typeface="Arial" charset="0"/>
              <a:buChar char="•"/>
            </a:pPr>
            <a:endParaRPr lang="en-US" dirty="0">
              <a:latin typeface="Oracle Sans" charset="0"/>
              <a:ea typeface="Oracle Sans" charset="0"/>
              <a:cs typeface="Oracle Sans" charset="0"/>
            </a:endParaRPr>
          </a:p>
          <a:p>
            <a:pPr marL="285750" indent="-285750">
              <a:lnSpc>
                <a:spcPct val="90000"/>
              </a:lnSpc>
              <a:buFont typeface="Arial" charset="0"/>
              <a:buChar char="•"/>
            </a:pPr>
            <a:r>
              <a:rPr lang="en-US" dirty="0">
                <a:latin typeface="Oracle Sans" charset="0"/>
                <a:ea typeface="Oracle Sans" charset="0"/>
                <a:cs typeface="Oracle Sans" charset="0"/>
              </a:rPr>
              <a:t>The WebLogic Kubernetes Operator is a controller that is always looking at the Domain Custom Resource and tries to match the actual state to this desired state.</a:t>
            </a:r>
          </a:p>
          <a:p>
            <a:pPr>
              <a:lnSpc>
                <a:spcPct val="90000"/>
              </a:lnSpc>
            </a:pPr>
            <a:endParaRPr lang="en-US" dirty="0"/>
          </a:p>
        </p:txBody>
      </p:sp>
    </p:spTree>
    <p:extLst>
      <p:ext uri="{BB962C8B-B14F-4D97-AF65-F5344CB8AC3E}">
        <p14:creationId xmlns:p14="http://schemas.microsoft.com/office/powerpoint/2010/main" val="160317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838200" y="18619"/>
            <a:ext cx="10515600" cy="1325563"/>
          </a:xfrm>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Domain in Kubernetes Operator</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23" name="TextBox 122">
            <a:extLst>
              <a:ext uri="{FF2B5EF4-FFF2-40B4-BE49-F238E27FC236}">
                <a16:creationId xmlns:a16="http://schemas.microsoft.com/office/drawing/2014/main" id="{34ADEA44-FFED-A846-A26A-71AE3116AD90}"/>
              </a:ext>
            </a:extLst>
          </p:cNvPr>
          <p:cNvSpPr txBox="1"/>
          <p:nvPr/>
        </p:nvSpPr>
        <p:spPr>
          <a:xfrm>
            <a:off x="8139764" y="1082989"/>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cxnSp>
        <p:nvCxnSpPr>
          <p:cNvPr id="128" name="Straight Arrow Connector 127">
            <a:extLst>
              <a:ext uri="{FF2B5EF4-FFF2-40B4-BE49-F238E27FC236}">
                <a16:creationId xmlns:a16="http://schemas.microsoft.com/office/drawing/2014/main" id="{94F21A84-EADA-704E-95F1-19A5D5B87C74}"/>
              </a:ext>
            </a:extLst>
          </p:cNvPr>
          <p:cNvCxnSpPr>
            <a:cxnSpLocks/>
          </p:cNvCxnSpPr>
          <p:nvPr/>
        </p:nvCxnSpPr>
        <p:spPr>
          <a:xfrm flipV="1">
            <a:off x="2005542" y="1899959"/>
            <a:ext cx="4689214" cy="734984"/>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33" name="Picture 132">
            <a:extLst>
              <a:ext uri="{FF2B5EF4-FFF2-40B4-BE49-F238E27FC236}">
                <a16:creationId xmlns:a16="http://schemas.microsoft.com/office/drawing/2014/main"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80F64D14-73F3-1C4B-99FD-6C9B74BB6CB1}"/>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874344" y="1539397"/>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149" name="Picture 1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2113" y="1586279"/>
            <a:ext cx="661748" cy="591809"/>
          </a:xfrm>
          <a:prstGeom prst="rect">
            <a:avLst/>
          </a:prstGeom>
        </p:spPr>
      </p:pic>
      <p:sp>
        <p:nvSpPr>
          <p:cNvPr id="150" name="TextBox 149"/>
          <p:cNvSpPr txBox="1"/>
          <p:nvPr/>
        </p:nvSpPr>
        <p:spPr>
          <a:xfrm>
            <a:off x="6811658" y="1232266"/>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151" name="Rectangle 150"/>
          <p:cNvSpPr/>
          <p:nvPr/>
        </p:nvSpPr>
        <p:spPr bwMode="gray">
          <a:xfrm>
            <a:off x="6874345" y="1910204"/>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
        <p:nvSpPr>
          <p:cNvPr id="22" name="TextBox 21"/>
          <p:cNvSpPr txBox="1"/>
          <p:nvPr/>
        </p:nvSpPr>
        <p:spPr>
          <a:xfrm>
            <a:off x="838200" y="845742"/>
            <a:ext cx="4798695" cy="386524"/>
          </a:xfrm>
          <a:prstGeom prst="rect">
            <a:avLst/>
          </a:prstGeom>
          <a:noFill/>
        </p:spPr>
        <p:txBody>
          <a:bodyPr wrap="square" lIns="0" tIns="0" rIns="0" bIns="0" rtlCol="0">
            <a:noAutofit/>
          </a:bodyPr>
          <a:lstStyle/>
          <a:p>
            <a:pPr>
              <a:lnSpc>
                <a:spcPct val="90000"/>
              </a:lnSpc>
            </a:pPr>
            <a:r>
              <a:rPr lang="en-US" sz="2400" b="1" dirty="0"/>
              <a:t>Domain Home in Image</a:t>
            </a:r>
          </a:p>
        </p:txBody>
      </p:sp>
      <p:sp>
        <p:nvSpPr>
          <p:cNvPr id="21" name="TextBox 20">
            <a:extLst>
              <a:ext uri="{FF2B5EF4-FFF2-40B4-BE49-F238E27FC236}">
                <a16:creationId xmlns:a16="http://schemas.microsoft.com/office/drawing/2014/main" id="{32DFAA16-2F8D-124F-8E6B-8C9A5A8A606F}"/>
              </a:ext>
            </a:extLst>
          </p:cNvPr>
          <p:cNvSpPr txBox="1"/>
          <p:nvPr/>
        </p:nvSpPr>
        <p:spPr>
          <a:xfrm>
            <a:off x="8173272" y="2564445"/>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23" name="Rectangle 22">
            <a:extLst>
              <a:ext uri="{FF2B5EF4-FFF2-40B4-BE49-F238E27FC236}">
                <a16:creationId xmlns:a16="http://schemas.microsoft.com/office/drawing/2014/main" id="{45E6ED47-7677-524F-93BE-52ACE5E2F667}"/>
              </a:ext>
            </a:extLst>
          </p:cNvPr>
          <p:cNvSpPr>
            <a:spLocks noChangeAspect="1"/>
          </p:cNvSpPr>
          <p:nvPr/>
        </p:nvSpPr>
        <p:spPr>
          <a:xfrm>
            <a:off x="8213031" y="2499135"/>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Tree>
    <p:extLst>
      <p:ext uri="{BB962C8B-B14F-4D97-AF65-F5344CB8AC3E}">
        <p14:creationId xmlns:p14="http://schemas.microsoft.com/office/powerpoint/2010/main" val="12748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838200" y="18616"/>
            <a:ext cx="10515600" cy="1325563"/>
          </a:xfrm>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Domain in Kubernetes Operator</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cxnSp>
        <p:nvCxnSpPr>
          <p:cNvPr id="128" name="Straight Arrow Connector 127">
            <a:extLst>
              <a:ext uri="{FF2B5EF4-FFF2-40B4-BE49-F238E27FC236}">
                <a16:creationId xmlns:a16="http://schemas.microsoft.com/office/drawing/2014/main" id="{94F21A84-EADA-704E-95F1-19A5D5B87C74}"/>
              </a:ext>
            </a:extLst>
          </p:cNvPr>
          <p:cNvCxnSpPr>
            <a:cxnSpLocks/>
          </p:cNvCxnSpPr>
          <p:nvPr/>
        </p:nvCxnSpPr>
        <p:spPr>
          <a:xfrm flipV="1">
            <a:off x="2412481" y="2886603"/>
            <a:ext cx="7826509" cy="236046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33" name="Picture 132">
            <a:extLst>
              <a:ext uri="{FF2B5EF4-FFF2-40B4-BE49-F238E27FC236}">
                <a16:creationId xmlns:a16="http://schemas.microsoft.com/office/drawing/2014/main"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52" name="Straight Arrow Connector 151">
            <a:extLst>
              <a:ext uri="{FF2B5EF4-FFF2-40B4-BE49-F238E27FC236}">
                <a16:creationId xmlns:a16="http://schemas.microsoft.com/office/drawing/2014/main" id="{94F21A84-EADA-704E-95F1-19A5D5B87C74}"/>
              </a:ext>
            </a:extLst>
          </p:cNvPr>
          <p:cNvCxnSpPr>
            <a:cxnSpLocks/>
          </p:cNvCxnSpPr>
          <p:nvPr/>
        </p:nvCxnSpPr>
        <p:spPr>
          <a:xfrm>
            <a:off x="1195480" y="3858950"/>
            <a:ext cx="0" cy="582131"/>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23" name="Can 22">
            <a:extLst>
              <a:ext uri="{FF2B5EF4-FFF2-40B4-BE49-F238E27FC236}">
                <a16:creationId xmlns:a16="http://schemas.microsoft.com/office/drawing/2014/main" id="{62811B09-68C0-3E4E-AF76-C014FA062586}"/>
              </a:ext>
            </a:extLst>
          </p:cNvPr>
          <p:cNvSpPr/>
          <p:nvPr/>
        </p:nvSpPr>
        <p:spPr bwMode="gray">
          <a:xfrm>
            <a:off x="10238989" y="2623253"/>
            <a:ext cx="902476" cy="526703"/>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25" name="TextBox 24">
            <a:extLst>
              <a:ext uri="{FF2B5EF4-FFF2-40B4-BE49-F238E27FC236}">
                <a16:creationId xmlns:a16="http://schemas.microsoft.com/office/drawing/2014/main" id="{DE412D7B-B214-E045-86A9-DBB6048853D2}"/>
              </a:ext>
            </a:extLst>
          </p:cNvPr>
          <p:cNvSpPr txBox="1"/>
          <p:nvPr/>
        </p:nvSpPr>
        <p:spPr>
          <a:xfrm>
            <a:off x="8173272" y="2564445"/>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26" name="Rectangle 25">
            <a:extLst>
              <a:ext uri="{FF2B5EF4-FFF2-40B4-BE49-F238E27FC236}">
                <a16:creationId xmlns:a16="http://schemas.microsoft.com/office/drawing/2014/main" id="{2ACC18C1-CAAB-2E43-8BDE-A7BEBD31F97E}"/>
              </a:ext>
            </a:extLst>
          </p:cNvPr>
          <p:cNvSpPr>
            <a:spLocks noChangeAspect="1"/>
          </p:cNvSpPr>
          <p:nvPr/>
        </p:nvSpPr>
        <p:spPr>
          <a:xfrm>
            <a:off x="8213031" y="2499135"/>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22" name="TextBox 21">
            <a:extLst>
              <a:ext uri="{FF2B5EF4-FFF2-40B4-BE49-F238E27FC236}">
                <a16:creationId xmlns:a16="http://schemas.microsoft.com/office/drawing/2014/main" id="{A069A3D6-2FC2-C946-80AD-68C9E9BC8763}"/>
              </a:ext>
            </a:extLst>
          </p:cNvPr>
          <p:cNvSpPr txBox="1"/>
          <p:nvPr/>
        </p:nvSpPr>
        <p:spPr>
          <a:xfrm>
            <a:off x="8139764" y="1082989"/>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27" name="Rectangle 26">
            <a:extLst>
              <a:ext uri="{FF2B5EF4-FFF2-40B4-BE49-F238E27FC236}">
                <a16:creationId xmlns:a16="http://schemas.microsoft.com/office/drawing/2014/main" id="{FBB70EB6-FB4C-C047-A21B-9221DFF6C334}"/>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28" name="Rectangle 27">
            <a:extLst>
              <a:ext uri="{FF2B5EF4-FFF2-40B4-BE49-F238E27FC236}">
                <a16:creationId xmlns:a16="http://schemas.microsoft.com/office/drawing/2014/main" id="{115759F2-3831-914A-94E6-0C88DDBAE552}"/>
              </a:ext>
            </a:extLst>
          </p:cNvPr>
          <p:cNvSpPr/>
          <p:nvPr/>
        </p:nvSpPr>
        <p:spPr bwMode="gray">
          <a:xfrm>
            <a:off x="6874344" y="1539397"/>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29" name="Picture 28">
            <a:extLst>
              <a:ext uri="{FF2B5EF4-FFF2-40B4-BE49-F238E27FC236}">
                <a16:creationId xmlns:a16="http://schemas.microsoft.com/office/drawing/2014/main" id="{AEE0C2C9-C6D8-CA4A-A9FD-C519173B1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2113" y="1586279"/>
            <a:ext cx="661748" cy="591809"/>
          </a:xfrm>
          <a:prstGeom prst="rect">
            <a:avLst/>
          </a:prstGeom>
        </p:spPr>
      </p:pic>
      <p:sp>
        <p:nvSpPr>
          <p:cNvPr id="30" name="TextBox 29">
            <a:extLst>
              <a:ext uri="{FF2B5EF4-FFF2-40B4-BE49-F238E27FC236}">
                <a16:creationId xmlns:a16="http://schemas.microsoft.com/office/drawing/2014/main" id="{83315067-3C01-2E4B-955B-CD15D3EAF72F}"/>
              </a:ext>
            </a:extLst>
          </p:cNvPr>
          <p:cNvSpPr txBox="1"/>
          <p:nvPr/>
        </p:nvSpPr>
        <p:spPr>
          <a:xfrm>
            <a:off x="6811658" y="1232266"/>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31" name="Rectangle 30">
            <a:extLst>
              <a:ext uri="{FF2B5EF4-FFF2-40B4-BE49-F238E27FC236}">
                <a16:creationId xmlns:a16="http://schemas.microsoft.com/office/drawing/2014/main" id="{F3EB3559-2959-6642-AF1F-5575B31E2EFB}"/>
              </a:ext>
            </a:extLst>
          </p:cNvPr>
          <p:cNvSpPr/>
          <p:nvPr/>
        </p:nvSpPr>
        <p:spPr bwMode="gray">
          <a:xfrm>
            <a:off x="6874345" y="1910204"/>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Tree>
    <p:extLst>
      <p:ext uri="{BB962C8B-B14F-4D97-AF65-F5344CB8AC3E}">
        <p14:creationId xmlns:p14="http://schemas.microsoft.com/office/powerpoint/2010/main" val="164612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838200" y="18617"/>
            <a:ext cx="10515600" cy="1325563"/>
          </a:xfrm>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Domain in Kubernetes Operator</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cxnSp>
        <p:nvCxnSpPr>
          <p:cNvPr id="126" name="Straight Arrow Connector 125">
            <a:extLst>
              <a:ext uri="{FF2B5EF4-FFF2-40B4-BE49-F238E27FC236}">
                <a16:creationId xmlns:a16="http://schemas.microsoft.com/office/drawing/2014/main" id="{B824F1C7-C028-BD42-9C2B-A22D03365542}"/>
              </a:ext>
            </a:extLst>
          </p:cNvPr>
          <p:cNvCxnSpPr>
            <a:cxnSpLocks/>
          </p:cNvCxnSpPr>
          <p:nvPr/>
        </p:nvCxnSpPr>
        <p:spPr>
          <a:xfrm>
            <a:off x="4918509" y="2755505"/>
            <a:ext cx="1867321" cy="1046474"/>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94F21A84-EADA-704E-95F1-19A5D5B87C74}"/>
              </a:ext>
            </a:extLst>
          </p:cNvPr>
          <p:cNvCxnSpPr>
            <a:cxnSpLocks/>
          </p:cNvCxnSpPr>
          <p:nvPr/>
        </p:nvCxnSpPr>
        <p:spPr>
          <a:xfrm>
            <a:off x="2005543" y="2634944"/>
            <a:ext cx="1235005" cy="3597"/>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33" name="Picture 132">
            <a:extLst>
              <a:ext uri="{FF2B5EF4-FFF2-40B4-BE49-F238E27FC236}">
                <a16:creationId xmlns:a16="http://schemas.microsoft.com/office/drawing/2014/main"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418" y="2257305"/>
            <a:ext cx="1128228" cy="859870"/>
          </a:xfrm>
          <a:prstGeom prst="rect">
            <a:avLst/>
          </a:prstGeom>
        </p:spPr>
      </p:pic>
      <p:sp>
        <p:nvSpPr>
          <p:cNvPr id="25" name="Can 24">
            <a:extLst>
              <a:ext uri="{FF2B5EF4-FFF2-40B4-BE49-F238E27FC236}">
                <a16:creationId xmlns:a16="http://schemas.microsoft.com/office/drawing/2014/main" id="{62811B09-68C0-3E4E-AF76-C014FA062586}"/>
              </a:ext>
            </a:extLst>
          </p:cNvPr>
          <p:cNvSpPr/>
          <p:nvPr/>
        </p:nvSpPr>
        <p:spPr bwMode="gray">
          <a:xfrm>
            <a:off x="10238989" y="2623253"/>
            <a:ext cx="902476" cy="526703"/>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27" name="TextBox 26">
            <a:extLst>
              <a:ext uri="{FF2B5EF4-FFF2-40B4-BE49-F238E27FC236}">
                <a16:creationId xmlns:a16="http://schemas.microsoft.com/office/drawing/2014/main" id="{04B514E2-0449-5749-B851-E89C7706CFCE}"/>
              </a:ext>
            </a:extLst>
          </p:cNvPr>
          <p:cNvSpPr txBox="1"/>
          <p:nvPr/>
        </p:nvSpPr>
        <p:spPr>
          <a:xfrm>
            <a:off x="8173272" y="2564445"/>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28" name="Oval 27">
            <a:extLst>
              <a:ext uri="{FF2B5EF4-FFF2-40B4-BE49-F238E27FC236}">
                <a16:creationId xmlns:a16="http://schemas.microsoft.com/office/drawing/2014/main" id="{C435099D-A2D8-F947-8126-72D0C4F0DF27}"/>
              </a:ext>
            </a:extLst>
          </p:cNvPr>
          <p:cNvSpPr>
            <a:spLocks noChangeAspect="1"/>
          </p:cNvSpPr>
          <p:nvPr/>
        </p:nvSpPr>
        <p:spPr>
          <a:xfrm>
            <a:off x="6785830" y="370751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30" name="Rectangle 29">
            <a:extLst>
              <a:ext uri="{FF2B5EF4-FFF2-40B4-BE49-F238E27FC236}">
                <a16:creationId xmlns:a16="http://schemas.microsoft.com/office/drawing/2014/main" id="{8F0205FA-110A-0E4D-92E7-C9B563BBE2CA}"/>
              </a:ext>
            </a:extLst>
          </p:cNvPr>
          <p:cNvSpPr>
            <a:spLocks noChangeAspect="1"/>
          </p:cNvSpPr>
          <p:nvPr/>
        </p:nvSpPr>
        <p:spPr>
          <a:xfrm>
            <a:off x="8213031" y="2499135"/>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29" name="TextBox 28">
            <a:extLst>
              <a:ext uri="{FF2B5EF4-FFF2-40B4-BE49-F238E27FC236}">
                <a16:creationId xmlns:a16="http://schemas.microsoft.com/office/drawing/2014/main" id="{ECDAEEC4-80DB-C445-96D3-1808ACEFBB01}"/>
              </a:ext>
            </a:extLst>
          </p:cNvPr>
          <p:cNvSpPr txBox="1"/>
          <p:nvPr/>
        </p:nvSpPr>
        <p:spPr>
          <a:xfrm>
            <a:off x="8139764" y="1082989"/>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31" name="Rectangle 30">
            <a:extLst>
              <a:ext uri="{FF2B5EF4-FFF2-40B4-BE49-F238E27FC236}">
                <a16:creationId xmlns:a16="http://schemas.microsoft.com/office/drawing/2014/main" id="{258A01E3-88CF-4943-9394-905652BFC2D6}"/>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32" name="Rectangle 31">
            <a:extLst>
              <a:ext uri="{FF2B5EF4-FFF2-40B4-BE49-F238E27FC236}">
                <a16:creationId xmlns:a16="http://schemas.microsoft.com/office/drawing/2014/main" id="{82A75541-642A-3748-85ED-B5E15A2E5727}"/>
              </a:ext>
            </a:extLst>
          </p:cNvPr>
          <p:cNvSpPr/>
          <p:nvPr/>
        </p:nvSpPr>
        <p:spPr bwMode="gray">
          <a:xfrm>
            <a:off x="6874344" y="1539397"/>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33" name="Picture 32">
            <a:extLst>
              <a:ext uri="{FF2B5EF4-FFF2-40B4-BE49-F238E27FC236}">
                <a16:creationId xmlns:a16="http://schemas.microsoft.com/office/drawing/2014/main" id="{8775F5D9-DD6B-FB40-8E41-57A42E1779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2113" y="1586279"/>
            <a:ext cx="661748" cy="591809"/>
          </a:xfrm>
          <a:prstGeom prst="rect">
            <a:avLst/>
          </a:prstGeom>
        </p:spPr>
      </p:pic>
      <p:sp>
        <p:nvSpPr>
          <p:cNvPr id="34" name="TextBox 33">
            <a:extLst>
              <a:ext uri="{FF2B5EF4-FFF2-40B4-BE49-F238E27FC236}">
                <a16:creationId xmlns:a16="http://schemas.microsoft.com/office/drawing/2014/main" id="{F94A0FC6-9772-FE48-A223-D9E5249F8B32}"/>
              </a:ext>
            </a:extLst>
          </p:cNvPr>
          <p:cNvSpPr txBox="1"/>
          <p:nvPr/>
        </p:nvSpPr>
        <p:spPr>
          <a:xfrm>
            <a:off x="6811658" y="1232266"/>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36" name="Rectangle 35">
            <a:extLst>
              <a:ext uri="{FF2B5EF4-FFF2-40B4-BE49-F238E27FC236}">
                <a16:creationId xmlns:a16="http://schemas.microsoft.com/office/drawing/2014/main" id="{4E30C486-7387-844D-AA1D-6DAFC23E9EFD}"/>
              </a:ext>
            </a:extLst>
          </p:cNvPr>
          <p:cNvSpPr/>
          <p:nvPr/>
        </p:nvSpPr>
        <p:spPr bwMode="gray">
          <a:xfrm>
            <a:off x="6874345" y="1910204"/>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Tree>
    <p:extLst>
      <p:ext uri="{BB962C8B-B14F-4D97-AF65-F5344CB8AC3E}">
        <p14:creationId xmlns:p14="http://schemas.microsoft.com/office/powerpoint/2010/main" val="37567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838200" y="18618"/>
            <a:ext cx="10515600" cy="1325563"/>
          </a:xfrm>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Domain in Kubernetes Operator</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cxnSp>
        <p:nvCxnSpPr>
          <p:cNvPr id="126" name="Straight Arrow Connector 125">
            <a:extLst>
              <a:ext uri="{FF2B5EF4-FFF2-40B4-BE49-F238E27FC236}">
                <a16:creationId xmlns:a16="http://schemas.microsoft.com/office/drawing/2014/main" id="{B824F1C7-C028-BD42-9C2B-A22D03365542}"/>
              </a:ext>
            </a:extLst>
          </p:cNvPr>
          <p:cNvCxnSpPr>
            <a:cxnSpLocks/>
          </p:cNvCxnSpPr>
          <p:nvPr/>
        </p:nvCxnSpPr>
        <p:spPr>
          <a:xfrm>
            <a:off x="4906904" y="2692791"/>
            <a:ext cx="5411378" cy="762678"/>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94F21A84-EADA-704E-95F1-19A5D5B87C74}"/>
              </a:ext>
            </a:extLst>
          </p:cNvPr>
          <p:cNvCxnSpPr>
            <a:cxnSpLocks/>
          </p:cNvCxnSpPr>
          <p:nvPr/>
        </p:nvCxnSpPr>
        <p:spPr>
          <a:xfrm>
            <a:off x="2005543" y="2634944"/>
            <a:ext cx="1235005" cy="3597"/>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33" name="Picture 132">
            <a:extLst>
              <a:ext uri="{FF2B5EF4-FFF2-40B4-BE49-F238E27FC236}">
                <a16:creationId xmlns:a16="http://schemas.microsoft.com/office/drawing/2014/main"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418" y="2257305"/>
            <a:ext cx="1128228" cy="859870"/>
          </a:xfrm>
          <a:prstGeom prst="rect">
            <a:avLst/>
          </a:prstGeom>
        </p:spPr>
      </p:pic>
      <p:sp>
        <p:nvSpPr>
          <p:cNvPr id="28" name="Can 27">
            <a:extLst>
              <a:ext uri="{FF2B5EF4-FFF2-40B4-BE49-F238E27FC236}">
                <a16:creationId xmlns:a16="http://schemas.microsoft.com/office/drawing/2014/main" id="{62811B09-68C0-3E4E-AF76-C014FA062586}"/>
              </a:ext>
            </a:extLst>
          </p:cNvPr>
          <p:cNvSpPr/>
          <p:nvPr/>
        </p:nvSpPr>
        <p:spPr bwMode="gray">
          <a:xfrm>
            <a:off x="10238989" y="2623253"/>
            <a:ext cx="902476" cy="526703"/>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29" name="TextBox 28">
            <a:extLst>
              <a:ext uri="{FF2B5EF4-FFF2-40B4-BE49-F238E27FC236}">
                <a16:creationId xmlns:a16="http://schemas.microsoft.com/office/drawing/2014/main" id="{950233F7-64A4-A144-B9A5-C34474662A06}"/>
              </a:ext>
            </a:extLst>
          </p:cNvPr>
          <p:cNvSpPr txBox="1"/>
          <p:nvPr/>
        </p:nvSpPr>
        <p:spPr>
          <a:xfrm>
            <a:off x="8173272" y="2564445"/>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pic>
        <p:nvPicPr>
          <p:cNvPr id="30" name="Picture 29">
            <a:extLst>
              <a:ext uri="{FF2B5EF4-FFF2-40B4-BE49-F238E27FC236}">
                <a16:creationId xmlns:a16="http://schemas.microsoft.com/office/drawing/2014/main" id="{902B3C35-CF1E-444F-98F8-A1BC1C4AEF1A}"/>
              </a:ext>
            </a:extLst>
          </p:cNvPr>
          <p:cNvPicPr>
            <a:picLocks noChangeAspect="1"/>
          </p:cNvPicPr>
          <p:nvPr/>
        </p:nvPicPr>
        <p:blipFill>
          <a:blip r:embed="rId6"/>
          <a:stretch>
            <a:fillRect/>
          </a:stretch>
        </p:blipFill>
        <p:spPr>
          <a:xfrm>
            <a:off x="10395583" y="3252886"/>
            <a:ext cx="716377" cy="551519"/>
          </a:xfrm>
          <a:prstGeom prst="rect">
            <a:avLst/>
          </a:prstGeom>
        </p:spPr>
      </p:pic>
      <p:sp>
        <p:nvSpPr>
          <p:cNvPr id="31" name="Oval 30">
            <a:extLst>
              <a:ext uri="{FF2B5EF4-FFF2-40B4-BE49-F238E27FC236}">
                <a16:creationId xmlns:a16="http://schemas.microsoft.com/office/drawing/2014/main" id="{0A92AA4B-27C9-EB49-9AEC-75032D96015C}"/>
              </a:ext>
            </a:extLst>
          </p:cNvPr>
          <p:cNvSpPr>
            <a:spLocks noChangeAspect="1"/>
          </p:cNvSpPr>
          <p:nvPr/>
        </p:nvSpPr>
        <p:spPr>
          <a:xfrm>
            <a:off x="6785830" y="370751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32" name="Rectangle 31">
            <a:extLst>
              <a:ext uri="{FF2B5EF4-FFF2-40B4-BE49-F238E27FC236}">
                <a16:creationId xmlns:a16="http://schemas.microsoft.com/office/drawing/2014/main" id="{F82722C2-D1F0-E84D-B906-4DDBC2E2CB6A}"/>
              </a:ext>
            </a:extLst>
          </p:cNvPr>
          <p:cNvSpPr>
            <a:spLocks noChangeAspect="1"/>
          </p:cNvSpPr>
          <p:nvPr/>
        </p:nvSpPr>
        <p:spPr>
          <a:xfrm>
            <a:off x="8213031" y="2499135"/>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27" name="TextBox 26">
            <a:extLst>
              <a:ext uri="{FF2B5EF4-FFF2-40B4-BE49-F238E27FC236}">
                <a16:creationId xmlns:a16="http://schemas.microsoft.com/office/drawing/2014/main" id="{B59980FB-8C76-6F4E-959B-59FE9B87982D}"/>
              </a:ext>
            </a:extLst>
          </p:cNvPr>
          <p:cNvSpPr txBox="1"/>
          <p:nvPr/>
        </p:nvSpPr>
        <p:spPr>
          <a:xfrm>
            <a:off x="8139764" y="1082989"/>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33" name="Rectangle 32">
            <a:extLst>
              <a:ext uri="{FF2B5EF4-FFF2-40B4-BE49-F238E27FC236}">
                <a16:creationId xmlns:a16="http://schemas.microsoft.com/office/drawing/2014/main" id="{D2529358-6ABF-0B41-AF4A-3B8AFEE7B024}"/>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34" name="Rectangle 33">
            <a:extLst>
              <a:ext uri="{FF2B5EF4-FFF2-40B4-BE49-F238E27FC236}">
                <a16:creationId xmlns:a16="http://schemas.microsoft.com/office/drawing/2014/main" id="{A569C316-E0C0-144B-B4A2-6377CB6AFA1E}"/>
              </a:ext>
            </a:extLst>
          </p:cNvPr>
          <p:cNvSpPr/>
          <p:nvPr/>
        </p:nvSpPr>
        <p:spPr bwMode="gray">
          <a:xfrm>
            <a:off x="6874344" y="1539397"/>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36" name="Picture 35">
            <a:extLst>
              <a:ext uri="{FF2B5EF4-FFF2-40B4-BE49-F238E27FC236}">
                <a16:creationId xmlns:a16="http://schemas.microsoft.com/office/drawing/2014/main" id="{1AFE7858-3516-AC43-9151-AD610E078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2113" y="1586279"/>
            <a:ext cx="661748" cy="591809"/>
          </a:xfrm>
          <a:prstGeom prst="rect">
            <a:avLst/>
          </a:prstGeom>
        </p:spPr>
      </p:pic>
      <p:sp>
        <p:nvSpPr>
          <p:cNvPr id="37" name="TextBox 36">
            <a:extLst>
              <a:ext uri="{FF2B5EF4-FFF2-40B4-BE49-F238E27FC236}">
                <a16:creationId xmlns:a16="http://schemas.microsoft.com/office/drawing/2014/main" id="{94EA762D-BBF4-D94F-A725-911E5D047449}"/>
              </a:ext>
            </a:extLst>
          </p:cNvPr>
          <p:cNvSpPr txBox="1"/>
          <p:nvPr/>
        </p:nvSpPr>
        <p:spPr>
          <a:xfrm>
            <a:off x="6811658" y="1232266"/>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38" name="Rectangle 37">
            <a:extLst>
              <a:ext uri="{FF2B5EF4-FFF2-40B4-BE49-F238E27FC236}">
                <a16:creationId xmlns:a16="http://schemas.microsoft.com/office/drawing/2014/main" id="{0C994324-00D9-964C-ABFD-13E108FE9DCF}"/>
              </a:ext>
            </a:extLst>
          </p:cNvPr>
          <p:cNvSpPr/>
          <p:nvPr/>
        </p:nvSpPr>
        <p:spPr bwMode="gray">
          <a:xfrm>
            <a:off x="6874345" y="1910204"/>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Tree>
    <p:extLst>
      <p:ext uri="{BB962C8B-B14F-4D97-AF65-F5344CB8AC3E}">
        <p14:creationId xmlns:p14="http://schemas.microsoft.com/office/powerpoint/2010/main" val="32232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838200" y="18614"/>
            <a:ext cx="10515600" cy="1325563"/>
          </a:xfrm>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Domain in Kubernetes Operator</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pic>
        <p:nvPicPr>
          <p:cNvPr id="133" name="Picture 132">
            <a:extLst>
              <a:ext uri="{FF2B5EF4-FFF2-40B4-BE49-F238E27FC236}">
                <a16:creationId xmlns:a16="http://schemas.microsoft.com/office/drawing/2014/main"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27" name="Straight Arrow Connector 826">
            <a:extLst>
              <a:ext uri="{FF2B5EF4-FFF2-40B4-BE49-F238E27FC236}">
                <a16:creationId xmlns:a16="http://schemas.microsoft.com/office/drawing/2014/main" id="{B824F1C7-C028-BD42-9C2B-A22D03365542}"/>
              </a:ext>
            </a:extLst>
          </p:cNvPr>
          <p:cNvCxnSpPr>
            <a:cxnSpLocks/>
          </p:cNvCxnSpPr>
          <p:nvPr/>
        </p:nvCxnSpPr>
        <p:spPr>
          <a:xfrm>
            <a:off x="2157934" y="2961565"/>
            <a:ext cx="6617540" cy="2622807"/>
          </a:xfrm>
          <a:prstGeom prst="straightConnector1">
            <a:avLst/>
          </a:prstGeom>
          <a:ln w="31750" cmpd="sng">
            <a:prstDash val="dashDot"/>
            <a:headEnd type="none"/>
            <a:tailEnd type="arrow"/>
          </a:ln>
        </p:spPr>
        <p:style>
          <a:lnRef idx="1">
            <a:schemeClr val="dk1"/>
          </a:lnRef>
          <a:fillRef idx="0">
            <a:schemeClr val="dk1"/>
          </a:fillRef>
          <a:effectRef idx="0">
            <a:schemeClr val="dk1"/>
          </a:effectRef>
          <a:fontRef idx="minor">
            <a:schemeClr val="tx1"/>
          </a:fontRef>
        </p:style>
      </p:cxnSp>
      <p:sp>
        <p:nvSpPr>
          <p:cNvPr id="25" name="Can 24">
            <a:extLst>
              <a:ext uri="{FF2B5EF4-FFF2-40B4-BE49-F238E27FC236}">
                <a16:creationId xmlns:a16="http://schemas.microsoft.com/office/drawing/2014/main" id="{62811B09-68C0-3E4E-AF76-C014FA062586}"/>
              </a:ext>
            </a:extLst>
          </p:cNvPr>
          <p:cNvSpPr/>
          <p:nvPr/>
        </p:nvSpPr>
        <p:spPr bwMode="gray">
          <a:xfrm>
            <a:off x="10238989" y="2623253"/>
            <a:ext cx="902476" cy="526703"/>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24" name="Can 23">
            <a:extLst>
              <a:ext uri="{FF2B5EF4-FFF2-40B4-BE49-F238E27FC236}">
                <a16:creationId xmlns:a16="http://schemas.microsoft.com/office/drawing/2014/main" id="{EA0A7AC7-F965-0747-B6EC-7B4262F3A2C0}"/>
              </a:ext>
            </a:extLst>
          </p:cNvPr>
          <p:cNvSpPr/>
          <p:nvPr/>
        </p:nvSpPr>
        <p:spPr bwMode="gray">
          <a:xfrm>
            <a:off x="7436293" y="5660787"/>
            <a:ext cx="3627484" cy="428130"/>
          </a:xfrm>
          <a:prstGeom prst="can">
            <a:avLst/>
          </a:prstGeom>
          <a:solidFill>
            <a:schemeClr val="accent6">
              <a:lumMod val="60000"/>
              <a:lumOff val="40000"/>
            </a:schemeClr>
          </a:solid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27" name="TextBox 26">
            <a:extLst>
              <a:ext uri="{FF2B5EF4-FFF2-40B4-BE49-F238E27FC236}">
                <a16:creationId xmlns:a16="http://schemas.microsoft.com/office/drawing/2014/main" id="{F8741D79-F5E1-604A-A001-5E2F05D0423B}"/>
              </a:ext>
            </a:extLst>
          </p:cNvPr>
          <p:cNvSpPr txBox="1"/>
          <p:nvPr/>
        </p:nvSpPr>
        <p:spPr>
          <a:xfrm>
            <a:off x="8173272" y="2564445"/>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pic>
        <p:nvPicPr>
          <p:cNvPr id="28" name="Picture 27">
            <a:extLst>
              <a:ext uri="{FF2B5EF4-FFF2-40B4-BE49-F238E27FC236}">
                <a16:creationId xmlns:a16="http://schemas.microsoft.com/office/drawing/2014/main" id="{DDE66C27-0080-7343-B5AD-F407274C1FE1}"/>
              </a:ext>
            </a:extLst>
          </p:cNvPr>
          <p:cNvPicPr>
            <a:picLocks noChangeAspect="1"/>
          </p:cNvPicPr>
          <p:nvPr/>
        </p:nvPicPr>
        <p:blipFill>
          <a:blip r:embed="rId5"/>
          <a:stretch>
            <a:fillRect/>
          </a:stretch>
        </p:blipFill>
        <p:spPr>
          <a:xfrm>
            <a:off x="10395583" y="3252886"/>
            <a:ext cx="716377" cy="551519"/>
          </a:xfrm>
          <a:prstGeom prst="rect">
            <a:avLst/>
          </a:prstGeom>
        </p:spPr>
      </p:pic>
      <p:sp>
        <p:nvSpPr>
          <p:cNvPr id="29" name="Oval 28">
            <a:extLst>
              <a:ext uri="{FF2B5EF4-FFF2-40B4-BE49-F238E27FC236}">
                <a16:creationId xmlns:a16="http://schemas.microsoft.com/office/drawing/2014/main" id="{11143311-CA71-A849-B8AC-D6B96F4F07B5}"/>
              </a:ext>
            </a:extLst>
          </p:cNvPr>
          <p:cNvSpPr>
            <a:spLocks noChangeAspect="1"/>
          </p:cNvSpPr>
          <p:nvPr/>
        </p:nvSpPr>
        <p:spPr>
          <a:xfrm>
            <a:off x="6785830" y="370751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30" name="Rectangle 29">
            <a:extLst>
              <a:ext uri="{FF2B5EF4-FFF2-40B4-BE49-F238E27FC236}">
                <a16:creationId xmlns:a16="http://schemas.microsoft.com/office/drawing/2014/main" id="{7589801F-B544-6F4E-91E4-9B569E246484}"/>
              </a:ext>
            </a:extLst>
          </p:cNvPr>
          <p:cNvSpPr>
            <a:spLocks noChangeAspect="1"/>
          </p:cNvSpPr>
          <p:nvPr/>
        </p:nvSpPr>
        <p:spPr>
          <a:xfrm>
            <a:off x="8213031" y="2499135"/>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31" name="TextBox 30">
            <a:extLst>
              <a:ext uri="{FF2B5EF4-FFF2-40B4-BE49-F238E27FC236}">
                <a16:creationId xmlns:a16="http://schemas.microsoft.com/office/drawing/2014/main" id="{37E36797-922F-F445-8934-A79ADB91CA03}"/>
              </a:ext>
            </a:extLst>
          </p:cNvPr>
          <p:cNvSpPr txBox="1"/>
          <p:nvPr/>
        </p:nvSpPr>
        <p:spPr>
          <a:xfrm>
            <a:off x="8139764" y="1082989"/>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32" name="Rectangle 31">
            <a:extLst>
              <a:ext uri="{FF2B5EF4-FFF2-40B4-BE49-F238E27FC236}">
                <a16:creationId xmlns:a16="http://schemas.microsoft.com/office/drawing/2014/main" id="{86A2B1E0-8661-7D46-A3EE-ADCA9761690B}"/>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33" name="Rectangle 32">
            <a:extLst>
              <a:ext uri="{FF2B5EF4-FFF2-40B4-BE49-F238E27FC236}">
                <a16:creationId xmlns:a16="http://schemas.microsoft.com/office/drawing/2014/main" id="{659AF072-7576-1842-923D-F4459999D7FF}"/>
              </a:ext>
            </a:extLst>
          </p:cNvPr>
          <p:cNvSpPr/>
          <p:nvPr/>
        </p:nvSpPr>
        <p:spPr bwMode="gray">
          <a:xfrm>
            <a:off x="6874344" y="1539397"/>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34" name="Picture 33">
            <a:extLst>
              <a:ext uri="{FF2B5EF4-FFF2-40B4-BE49-F238E27FC236}">
                <a16:creationId xmlns:a16="http://schemas.microsoft.com/office/drawing/2014/main" id="{44A2CEC6-023F-024B-80E7-2781FE1A4A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2113" y="1586279"/>
            <a:ext cx="661748" cy="591809"/>
          </a:xfrm>
          <a:prstGeom prst="rect">
            <a:avLst/>
          </a:prstGeom>
        </p:spPr>
      </p:pic>
      <p:sp>
        <p:nvSpPr>
          <p:cNvPr id="36" name="TextBox 35">
            <a:extLst>
              <a:ext uri="{FF2B5EF4-FFF2-40B4-BE49-F238E27FC236}">
                <a16:creationId xmlns:a16="http://schemas.microsoft.com/office/drawing/2014/main" id="{BC6C16A8-7AC8-9349-8752-A2D704E7C083}"/>
              </a:ext>
            </a:extLst>
          </p:cNvPr>
          <p:cNvSpPr txBox="1"/>
          <p:nvPr/>
        </p:nvSpPr>
        <p:spPr>
          <a:xfrm>
            <a:off x="6811658" y="1232266"/>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37" name="Rectangle 36">
            <a:extLst>
              <a:ext uri="{FF2B5EF4-FFF2-40B4-BE49-F238E27FC236}">
                <a16:creationId xmlns:a16="http://schemas.microsoft.com/office/drawing/2014/main" id="{96084EAC-F1BB-E34E-8048-A7EEB3B9B8E5}"/>
              </a:ext>
            </a:extLst>
          </p:cNvPr>
          <p:cNvSpPr/>
          <p:nvPr/>
        </p:nvSpPr>
        <p:spPr bwMode="gray">
          <a:xfrm>
            <a:off x="6874345" y="1910204"/>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Tree>
    <p:extLst>
      <p:ext uri="{BB962C8B-B14F-4D97-AF65-F5344CB8AC3E}">
        <p14:creationId xmlns:p14="http://schemas.microsoft.com/office/powerpoint/2010/main" val="133021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838200" y="18616"/>
            <a:ext cx="10515600" cy="1325563"/>
          </a:xfrm>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Domain in Kubernetes Operator</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17" name="TextBox 116">
            <a:extLst>
              <a:ext uri="{FF2B5EF4-FFF2-40B4-BE49-F238E27FC236}">
                <a16:creationId xmlns:a16="http://schemas.microsoft.com/office/drawing/2014/main" id="{895964C6-DE1B-314E-AD09-468F69041430}"/>
              </a:ext>
            </a:extLst>
          </p:cNvPr>
          <p:cNvSpPr txBox="1"/>
          <p:nvPr/>
        </p:nvSpPr>
        <p:spPr>
          <a:xfrm>
            <a:off x="8173272" y="2564445"/>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18" name="Oval 117">
            <a:extLst>
              <a:ext uri="{FF2B5EF4-FFF2-40B4-BE49-F238E27FC236}">
                <a16:creationId xmlns:a16="http://schemas.microsoft.com/office/drawing/2014/main" id="{10BD5AA8-3D26-6A42-8F5D-739C6CD47C22}"/>
              </a:ext>
            </a:extLst>
          </p:cNvPr>
          <p:cNvSpPr>
            <a:spLocks noChangeAspect="1"/>
          </p:cNvSpPr>
          <p:nvPr/>
        </p:nvSpPr>
        <p:spPr>
          <a:xfrm>
            <a:off x="6785830" y="370751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pic>
        <p:nvPicPr>
          <p:cNvPr id="133" name="Picture 132">
            <a:extLst>
              <a:ext uri="{FF2B5EF4-FFF2-40B4-BE49-F238E27FC236}">
                <a16:creationId xmlns:a16="http://schemas.microsoft.com/office/drawing/2014/main"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0" name="Straight Arrow Connector 69">
            <a:extLst>
              <a:ext uri="{FF2B5EF4-FFF2-40B4-BE49-F238E27FC236}">
                <a16:creationId xmlns:a16="http://schemas.microsoft.com/office/drawing/2014/main" id="{94F21A84-EADA-704E-95F1-19A5D5B87C74}"/>
              </a:ext>
            </a:extLst>
          </p:cNvPr>
          <p:cNvCxnSpPr>
            <a:cxnSpLocks/>
          </p:cNvCxnSpPr>
          <p:nvPr/>
        </p:nvCxnSpPr>
        <p:spPr>
          <a:xfrm>
            <a:off x="2005542" y="2634944"/>
            <a:ext cx="2003040" cy="1262801"/>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5612E1C6-2469-A348-B4C0-B67A667285A4}"/>
              </a:ext>
            </a:extLst>
          </p:cNvPr>
          <p:cNvSpPr/>
          <p:nvPr/>
        </p:nvSpPr>
        <p:spPr>
          <a:xfrm>
            <a:off x="3401887" y="3969996"/>
            <a:ext cx="1415544" cy="39417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Install Domain inputs (</a:t>
            </a:r>
            <a:r>
              <a:rPr lang="en-US" sz="1400" dirty="0" err="1"/>
              <a:t>yaml</a:t>
            </a:r>
            <a:r>
              <a:rPr lang="en-US" sz="1400" dirty="0"/>
              <a:t>)</a:t>
            </a:r>
          </a:p>
        </p:txBody>
      </p:sp>
      <p:sp>
        <p:nvSpPr>
          <p:cNvPr id="26" name="Can 25">
            <a:extLst>
              <a:ext uri="{FF2B5EF4-FFF2-40B4-BE49-F238E27FC236}">
                <a16:creationId xmlns:a16="http://schemas.microsoft.com/office/drawing/2014/main" id="{62811B09-68C0-3E4E-AF76-C014FA062586}"/>
              </a:ext>
            </a:extLst>
          </p:cNvPr>
          <p:cNvSpPr/>
          <p:nvPr/>
        </p:nvSpPr>
        <p:spPr bwMode="gray">
          <a:xfrm>
            <a:off x="10238989" y="2623253"/>
            <a:ext cx="902476" cy="526703"/>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25" name="Can 24">
            <a:extLst>
              <a:ext uri="{FF2B5EF4-FFF2-40B4-BE49-F238E27FC236}">
                <a16:creationId xmlns:a16="http://schemas.microsoft.com/office/drawing/2014/main" id="{0D75911F-09AF-A747-BDDA-E1AF57542388}"/>
              </a:ext>
            </a:extLst>
          </p:cNvPr>
          <p:cNvSpPr/>
          <p:nvPr/>
        </p:nvSpPr>
        <p:spPr bwMode="gray">
          <a:xfrm>
            <a:off x="7436293" y="5660787"/>
            <a:ext cx="3627484" cy="428130"/>
          </a:xfrm>
          <a:prstGeom prst="can">
            <a:avLst/>
          </a:prstGeom>
          <a:solidFill>
            <a:schemeClr val="accent6">
              <a:lumMod val="60000"/>
              <a:lumOff val="40000"/>
            </a:schemeClr>
          </a:solid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pic>
        <p:nvPicPr>
          <p:cNvPr id="28" name="Picture 27">
            <a:extLst>
              <a:ext uri="{FF2B5EF4-FFF2-40B4-BE49-F238E27FC236}">
                <a16:creationId xmlns:a16="http://schemas.microsoft.com/office/drawing/2014/main" id="{C866E6CE-FBB9-D349-8D90-3262E9B17DC8}"/>
              </a:ext>
            </a:extLst>
          </p:cNvPr>
          <p:cNvPicPr>
            <a:picLocks noChangeAspect="1"/>
          </p:cNvPicPr>
          <p:nvPr/>
        </p:nvPicPr>
        <p:blipFill>
          <a:blip r:embed="rId5"/>
          <a:stretch>
            <a:fillRect/>
          </a:stretch>
        </p:blipFill>
        <p:spPr>
          <a:xfrm>
            <a:off x="10395583" y="3252886"/>
            <a:ext cx="716377" cy="551519"/>
          </a:xfrm>
          <a:prstGeom prst="rect">
            <a:avLst/>
          </a:prstGeom>
        </p:spPr>
      </p:pic>
      <p:sp>
        <p:nvSpPr>
          <p:cNvPr id="29" name="Rectangle 28">
            <a:extLst>
              <a:ext uri="{FF2B5EF4-FFF2-40B4-BE49-F238E27FC236}">
                <a16:creationId xmlns:a16="http://schemas.microsoft.com/office/drawing/2014/main" id="{E0E88C98-E4A2-1447-9438-02317F4C84EA}"/>
              </a:ext>
            </a:extLst>
          </p:cNvPr>
          <p:cNvSpPr>
            <a:spLocks noChangeAspect="1"/>
          </p:cNvSpPr>
          <p:nvPr/>
        </p:nvSpPr>
        <p:spPr>
          <a:xfrm>
            <a:off x="8213031" y="2499135"/>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30" name="TextBox 29">
            <a:extLst>
              <a:ext uri="{FF2B5EF4-FFF2-40B4-BE49-F238E27FC236}">
                <a16:creationId xmlns:a16="http://schemas.microsoft.com/office/drawing/2014/main" id="{82E0862B-1631-2B4F-A0DA-64FDB6D952AF}"/>
              </a:ext>
            </a:extLst>
          </p:cNvPr>
          <p:cNvSpPr txBox="1"/>
          <p:nvPr/>
        </p:nvSpPr>
        <p:spPr>
          <a:xfrm>
            <a:off x="8139764" y="1082989"/>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31" name="Rectangle 30">
            <a:extLst>
              <a:ext uri="{FF2B5EF4-FFF2-40B4-BE49-F238E27FC236}">
                <a16:creationId xmlns:a16="http://schemas.microsoft.com/office/drawing/2014/main" id="{CA6D84B7-4961-674C-AFDD-F120CA727EA4}"/>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32" name="Rectangle 31">
            <a:extLst>
              <a:ext uri="{FF2B5EF4-FFF2-40B4-BE49-F238E27FC236}">
                <a16:creationId xmlns:a16="http://schemas.microsoft.com/office/drawing/2014/main" id="{DD7ED404-7EB0-D549-81DD-A2A599E76B20}"/>
              </a:ext>
            </a:extLst>
          </p:cNvPr>
          <p:cNvSpPr/>
          <p:nvPr/>
        </p:nvSpPr>
        <p:spPr bwMode="gray">
          <a:xfrm>
            <a:off x="6874344" y="1539397"/>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33" name="Picture 32">
            <a:extLst>
              <a:ext uri="{FF2B5EF4-FFF2-40B4-BE49-F238E27FC236}">
                <a16:creationId xmlns:a16="http://schemas.microsoft.com/office/drawing/2014/main" id="{6D39DC2A-622C-FA4D-8433-93D6F9C796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2113" y="1586279"/>
            <a:ext cx="661748" cy="591809"/>
          </a:xfrm>
          <a:prstGeom prst="rect">
            <a:avLst/>
          </a:prstGeom>
        </p:spPr>
      </p:pic>
      <p:sp>
        <p:nvSpPr>
          <p:cNvPr id="34" name="TextBox 33">
            <a:extLst>
              <a:ext uri="{FF2B5EF4-FFF2-40B4-BE49-F238E27FC236}">
                <a16:creationId xmlns:a16="http://schemas.microsoft.com/office/drawing/2014/main" id="{F5C00F59-DA48-D04E-80CE-E3402A4594D6}"/>
              </a:ext>
            </a:extLst>
          </p:cNvPr>
          <p:cNvSpPr txBox="1"/>
          <p:nvPr/>
        </p:nvSpPr>
        <p:spPr>
          <a:xfrm>
            <a:off x="6811658" y="1232266"/>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36" name="Rectangle 35">
            <a:extLst>
              <a:ext uri="{FF2B5EF4-FFF2-40B4-BE49-F238E27FC236}">
                <a16:creationId xmlns:a16="http://schemas.microsoft.com/office/drawing/2014/main" id="{C15BAC0F-5197-B448-84FD-AB4A1E6EBDA6}"/>
              </a:ext>
            </a:extLst>
          </p:cNvPr>
          <p:cNvSpPr/>
          <p:nvPr/>
        </p:nvSpPr>
        <p:spPr bwMode="gray">
          <a:xfrm>
            <a:off x="6874345" y="1910204"/>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Tree>
    <p:extLst>
      <p:ext uri="{BB962C8B-B14F-4D97-AF65-F5344CB8AC3E}">
        <p14:creationId xmlns:p14="http://schemas.microsoft.com/office/powerpoint/2010/main" val="160549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838200" y="18619"/>
            <a:ext cx="10515600" cy="1325563"/>
          </a:xfrm>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Domain in Kubernetes Operator</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18" name="Oval 117">
            <a:extLst>
              <a:ext uri="{FF2B5EF4-FFF2-40B4-BE49-F238E27FC236}">
                <a16:creationId xmlns:a16="http://schemas.microsoft.com/office/drawing/2014/main" id="{10BD5AA8-3D26-6A42-8F5D-739C6CD47C22}"/>
              </a:ext>
            </a:extLst>
          </p:cNvPr>
          <p:cNvSpPr>
            <a:spLocks noChangeAspect="1"/>
          </p:cNvSpPr>
          <p:nvPr/>
        </p:nvSpPr>
        <p:spPr>
          <a:xfrm>
            <a:off x="6785830" y="370751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119" name="Can 118">
            <a:extLst>
              <a:ext uri="{FF2B5EF4-FFF2-40B4-BE49-F238E27FC236}">
                <a16:creationId xmlns:a16="http://schemas.microsoft.com/office/drawing/2014/main" id="{1414AB89-CA5E-B045-B0D0-FD0AC3548F31}"/>
              </a:ext>
            </a:extLst>
          </p:cNvPr>
          <p:cNvSpPr/>
          <p:nvPr/>
        </p:nvSpPr>
        <p:spPr bwMode="gray">
          <a:xfrm>
            <a:off x="6839684" y="2676791"/>
            <a:ext cx="999540" cy="711851"/>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Domain CR</a:t>
            </a:r>
          </a:p>
        </p:txBody>
      </p:sp>
      <p:pic>
        <p:nvPicPr>
          <p:cNvPr id="133" name="Picture 132">
            <a:extLst>
              <a:ext uri="{FF2B5EF4-FFF2-40B4-BE49-F238E27FC236}">
                <a16:creationId xmlns:a16="http://schemas.microsoft.com/office/drawing/2014/main"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5612E1C6-2469-A348-B4C0-B67A667285A4}"/>
              </a:ext>
            </a:extLst>
          </p:cNvPr>
          <p:cNvSpPr/>
          <p:nvPr/>
        </p:nvSpPr>
        <p:spPr>
          <a:xfrm>
            <a:off x="3405195" y="3969487"/>
            <a:ext cx="1415544" cy="39417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Install Domain inputs (</a:t>
            </a:r>
            <a:r>
              <a:rPr lang="en-US" sz="1400" dirty="0" err="1"/>
              <a:t>yaml</a:t>
            </a:r>
            <a:r>
              <a:rPr lang="en-US" sz="1400" dirty="0"/>
              <a:t>)</a:t>
            </a:r>
          </a:p>
        </p:txBody>
      </p:sp>
      <p:sp>
        <p:nvSpPr>
          <p:cNvPr id="72" name="Rounded Rectangle 71"/>
          <p:cNvSpPr/>
          <p:nvPr/>
        </p:nvSpPr>
        <p:spPr bwMode="gray">
          <a:xfrm>
            <a:off x="2975996" y="4894717"/>
            <a:ext cx="2269945" cy="621750"/>
          </a:xfrm>
          <a:prstGeom prst="roundRect">
            <a:avLst/>
          </a:prstGeom>
          <a:solidFill>
            <a:srgbClr val="0070C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a:solidFill>
                  <a:schemeClr val="bg1"/>
                </a:solidFill>
              </a:rPr>
              <a:t>kubectl</a:t>
            </a:r>
            <a:r>
              <a:rPr lang="en-US" dirty="0">
                <a:solidFill>
                  <a:schemeClr val="bg1"/>
                </a:solidFill>
              </a:rPr>
              <a:t> apply </a:t>
            </a:r>
            <a:r>
              <a:rPr lang="mr-IN" dirty="0">
                <a:solidFill>
                  <a:schemeClr val="bg1"/>
                </a:solidFill>
              </a:rPr>
              <a:t>…</a:t>
            </a:r>
            <a:endParaRPr lang="en-US" dirty="0">
              <a:solidFill>
                <a:schemeClr val="bg1"/>
              </a:solidFill>
            </a:endParaRPr>
          </a:p>
        </p:txBody>
      </p:sp>
      <p:cxnSp>
        <p:nvCxnSpPr>
          <p:cNvPr id="77" name="Straight Arrow Connector 76">
            <a:extLst>
              <a:ext uri="{FF2B5EF4-FFF2-40B4-BE49-F238E27FC236}">
                <a16:creationId xmlns:a16="http://schemas.microsoft.com/office/drawing/2014/main" id="{94F21A84-EADA-704E-95F1-19A5D5B87C74}"/>
              </a:ext>
            </a:extLst>
          </p:cNvPr>
          <p:cNvCxnSpPr>
            <a:cxnSpLocks/>
          </p:cNvCxnSpPr>
          <p:nvPr/>
        </p:nvCxnSpPr>
        <p:spPr>
          <a:xfrm>
            <a:off x="4110968" y="4410353"/>
            <a:ext cx="0" cy="436156"/>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B824F1C7-C028-BD42-9C2B-A22D03365542}"/>
              </a:ext>
            </a:extLst>
          </p:cNvPr>
          <p:cNvCxnSpPr>
            <a:cxnSpLocks/>
          </p:cNvCxnSpPr>
          <p:nvPr/>
        </p:nvCxnSpPr>
        <p:spPr>
          <a:xfrm flipV="1">
            <a:off x="5404398" y="3146574"/>
            <a:ext cx="1381433" cy="2040000"/>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94F21A84-EADA-704E-95F1-19A5D5B87C74}"/>
              </a:ext>
            </a:extLst>
          </p:cNvPr>
          <p:cNvCxnSpPr>
            <a:cxnSpLocks/>
          </p:cNvCxnSpPr>
          <p:nvPr/>
        </p:nvCxnSpPr>
        <p:spPr>
          <a:xfrm>
            <a:off x="1952565" y="5224936"/>
            <a:ext cx="865939" cy="2430"/>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4F21A84-EADA-704E-95F1-19A5D5B87C74}"/>
              </a:ext>
            </a:extLst>
          </p:cNvPr>
          <p:cNvCxnSpPr>
            <a:cxnSpLocks/>
          </p:cNvCxnSpPr>
          <p:nvPr/>
        </p:nvCxnSpPr>
        <p:spPr>
          <a:xfrm>
            <a:off x="1147643" y="3554392"/>
            <a:ext cx="10998" cy="1094140"/>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31" name="Can 30">
            <a:extLst>
              <a:ext uri="{FF2B5EF4-FFF2-40B4-BE49-F238E27FC236}">
                <a16:creationId xmlns:a16="http://schemas.microsoft.com/office/drawing/2014/main" id="{62811B09-68C0-3E4E-AF76-C014FA062586}"/>
              </a:ext>
            </a:extLst>
          </p:cNvPr>
          <p:cNvSpPr/>
          <p:nvPr/>
        </p:nvSpPr>
        <p:spPr bwMode="gray">
          <a:xfrm>
            <a:off x="10238989" y="2623253"/>
            <a:ext cx="902476" cy="526703"/>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30" name="Can 29">
            <a:extLst>
              <a:ext uri="{FF2B5EF4-FFF2-40B4-BE49-F238E27FC236}">
                <a16:creationId xmlns:a16="http://schemas.microsoft.com/office/drawing/2014/main" id="{1BB8D5BC-6CED-D24E-AF85-3F3FD35366CE}"/>
              </a:ext>
            </a:extLst>
          </p:cNvPr>
          <p:cNvSpPr/>
          <p:nvPr/>
        </p:nvSpPr>
        <p:spPr bwMode="gray">
          <a:xfrm>
            <a:off x="7436293" y="5660787"/>
            <a:ext cx="3627484" cy="428130"/>
          </a:xfrm>
          <a:prstGeom prst="can">
            <a:avLst/>
          </a:prstGeom>
          <a:solidFill>
            <a:schemeClr val="accent6">
              <a:lumMod val="60000"/>
              <a:lumOff val="40000"/>
            </a:schemeClr>
          </a:solid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33" name="TextBox 32">
            <a:extLst>
              <a:ext uri="{FF2B5EF4-FFF2-40B4-BE49-F238E27FC236}">
                <a16:creationId xmlns:a16="http://schemas.microsoft.com/office/drawing/2014/main" id="{A76CCF5A-8500-CE46-8D06-176F5E6E22DE}"/>
              </a:ext>
            </a:extLst>
          </p:cNvPr>
          <p:cNvSpPr txBox="1"/>
          <p:nvPr/>
        </p:nvSpPr>
        <p:spPr>
          <a:xfrm>
            <a:off x="8173272" y="2564445"/>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pic>
        <p:nvPicPr>
          <p:cNvPr id="37" name="Picture 36">
            <a:extLst>
              <a:ext uri="{FF2B5EF4-FFF2-40B4-BE49-F238E27FC236}">
                <a16:creationId xmlns:a16="http://schemas.microsoft.com/office/drawing/2014/main" id="{0ED3C7CC-0C40-E149-8888-2AA0D6D53A5C}"/>
              </a:ext>
            </a:extLst>
          </p:cNvPr>
          <p:cNvPicPr>
            <a:picLocks noChangeAspect="1"/>
          </p:cNvPicPr>
          <p:nvPr/>
        </p:nvPicPr>
        <p:blipFill>
          <a:blip r:embed="rId5"/>
          <a:stretch>
            <a:fillRect/>
          </a:stretch>
        </p:blipFill>
        <p:spPr>
          <a:xfrm>
            <a:off x="10395583" y="3252886"/>
            <a:ext cx="716377" cy="551519"/>
          </a:xfrm>
          <a:prstGeom prst="rect">
            <a:avLst/>
          </a:prstGeom>
        </p:spPr>
      </p:pic>
      <p:sp>
        <p:nvSpPr>
          <p:cNvPr id="38" name="Rectangle 37">
            <a:extLst>
              <a:ext uri="{FF2B5EF4-FFF2-40B4-BE49-F238E27FC236}">
                <a16:creationId xmlns:a16="http://schemas.microsoft.com/office/drawing/2014/main" id="{4630F14E-29E7-864D-9CC2-539CBD67AB40}"/>
              </a:ext>
            </a:extLst>
          </p:cNvPr>
          <p:cNvSpPr>
            <a:spLocks noChangeAspect="1"/>
          </p:cNvSpPr>
          <p:nvPr/>
        </p:nvSpPr>
        <p:spPr>
          <a:xfrm>
            <a:off x="8213031" y="2499135"/>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39" name="TextBox 38">
            <a:extLst>
              <a:ext uri="{FF2B5EF4-FFF2-40B4-BE49-F238E27FC236}">
                <a16:creationId xmlns:a16="http://schemas.microsoft.com/office/drawing/2014/main" id="{A2A33BC9-91A6-0749-BF79-23DDB0A050D0}"/>
              </a:ext>
            </a:extLst>
          </p:cNvPr>
          <p:cNvSpPr txBox="1"/>
          <p:nvPr/>
        </p:nvSpPr>
        <p:spPr>
          <a:xfrm>
            <a:off x="8139764" y="1082989"/>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40" name="Rectangle 39">
            <a:extLst>
              <a:ext uri="{FF2B5EF4-FFF2-40B4-BE49-F238E27FC236}">
                <a16:creationId xmlns:a16="http://schemas.microsoft.com/office/drawing/2014/main" id="{9AC86231-2158-1449-8937-F94DFA150D28}"/>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41" name="Rectangle 40">
            <a:extLst>
              <a:ext uri="{FF2B5EF4-FFF2-40B4-BE49-F238E27FC236}">
                <a16:creationId xmlns:a16="http://schemas.microsoft.com/office/drawing/2014/main" id="{68C609FB-5AE0-9848-B9C3-9D0E7796B906}"/>
              </a:ext>
            </a:extLst>
          </p:cNvPr>
          <p:cNvSpPr/>
          <p:nvPr/>
        </p:nvSpPr>
        <p:spPr bwMode="gray">
          <a:xfrm>
            <a:off x="6874344" y="1539397"/>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42" name="Picture 41">
            <a:extLst>
              <a:ext uri="{FF2B5EF4-FFF2-40B4-BE49-F238E27FC236}">
                <a16:creationId xmlns:a16="http://schemas.microsoft.com/office/drawing/2014/main" id="{ACB3E6FF-E3F8-8C4A-80E5-C4FC3343A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2113" y="1586279"/>
            <a:ext cx="661748" cy="591809"/>
          </a:xfrm>
          <a:prstGeom prst="rect">
            <a:avLst/>
          </a:prstGeom>
        </p:spPr>
      </p:pic>
      <p:sp>
        <p:nvSpPr>
          <p:cNvPr id="43" name="TextBox 42">
            <a:extLst>
              <a:ext uri="{FF2B5EF4-FFF2-40B4-BE49-F238E27FC236}">
                <a16:creationId xmlns:a16="http://schemas.microsoft.com/office/drawing/2014/main" id="{A56EEFA9-00EF-9844-AF58-26F5454D4A4A}"/>
              </a:ext>
            </a:extLst>
          </p:cNvPr>
          <p:cNvSpPr txBox="1"/>
          <p:nvPr/>
        </p:nvSpPr>
        <p:spPr>
          <a:xfrm>
            <a:off x="6811658" y="1232266"/>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44" name="Rectangle 43">
            <a:extLst>
              <a:ext uri="{FF2B5EF4-FFF2-40B4-BE49-F238E27FC236}">
                <a16:creationId xmlns:a16="http://schemas.microsoft.com/office/drawing/2014/main" id="{16A7503E-5646-BE49-9077-4BA2131E3472}"/>
              </a:ext>
            </a:extLst>
          </p:cNvPr>
          <p:cNvSpPr/>
          <p:nvPr/>
        </p:nvSpPr>
        <p:spPr bwMode="gray">
          <a:xfrm>
            <a:off x="6874345" y="1910204"/>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Tree>
    <p:extLst>
      <p:ext uri="{BB962C8B-B14F-4D97-AF65-F5344CB8AC3E}">
        <p14:creationId xmlns:p14="http://schemas.microsoft.com/office/powerpoint/2010/main" val="43612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838200" y="18615"/>
            <a:ext cx="10515600" cy="1325563"/>
          </a:xfrm>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Domain in Kubernetes Operator</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grpSp>
        <p:nvGrpSpPr>
          <p:cNvPr id="75" name="Group 74">
            <a:extLst>
              <a:ext uri="{FF2B5EF4-FFF2-40B4-BE49-F238E27FC236}">
                <a16:creationId xmlns:a16="http://schemas.microsoft.com/office/drawing/2014/main" id="{08627FF2-8C21-EF44-A998-EE2AED621513}"/>
              </a:ext>
            </a:extLst>
          </p:cNvPr>
          <p:cNvGrpSpPr/>
          <p:nvPr/>
        </p:nvGrpSpPr>
        <p:grpSpPr>
          <a:xfrm>
            <a:off x="6877395" y="4377948"/>
            <a:ext cx="4439183" cy="977342"/>
            <a:chOff x="6906019" y="4738998"/>
            <a:chExt cx="4440339" cy="977597"/>
          </a:xfrm>
        </p:grpSpPr>
        <p:sp>
          <p:nvSpPr>
            <p:cNvPr id="76" name="Rectangle 75">
              <a:extLst>
                <a:ext uri="{FF2B5EF4-FFF2-40B4-BE49-F238E27FC236}">
                  <a16:creationId xmlns:a16="http://schemas.microsoft.com/office/drawing/2014/main" id="{8AA3C8BF-49B0-0F45-9F33-F2639436AEEE}"/>
                </a:ext>
              </a:extLst>
            </p:cNvPr>
            <p:cNvSpPr>
              <a:spLocks noChangeAspect="1"/>
            </p:cNvSpPr>
            <p:nvPr/>
          </p:nvSpPr>
          <p:spPr>
            <a:xfrm>
              <a:off x="6906019" y="4932391"/>
              <a:ext cx="657532" cy="705681"/>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1</a:t>
              </a:r>
            </a:p>
          </p:txBody>
        </p:sp>
        <p:pic>
          <p:nvPicPr>
            <p:cNvPr id="82" name="Picture 81">
              <a:extLst>
                <a:ext uri="{FF2B5EF4-FFF2-40B4-BE49-F238E27FC236}">
                  <a16:creationId xmlns:a16="http://schemas.microsoft.com/office/drawing/2014/main" id="{77342462-D012-9545-9572-000EA39370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7211" y="5012539"/>
              <a:ext cx="432492" cy="464162"/>
            </a:xfrm>
            <a:prstGeom prst="rect">
              <a:avLst/>
            </a:prstGeom>
          </p:spPr>
        </p:pic>
        <p:sp>
          <p:nvSpPr>
            <p:cNvPr id="83" name="Rectangle 82">
              <a:extLst>
                <a:ext uri="{FF2B5EF4-FFF2-40B4-BE49-F238E27FC236}">
                  <a16:creationId xmlns:a16="http://schemas.microsoft.com/office/drawing/2014/main" id="{D1F11BD5-2526-464F-B342-1133415C91F1}"/>
                </a:ext>
              </a:extLst>
            </p:cNvPr>
            <p:cNvSpPr>
              <a:spLocks noChangeAspect="1"/>
            </p:cNvSpPr>
            <p:nvPr/>
          </p:nvSpPr>
          <p:spPr>
            <a:xfrm>
              <a:off x="7776818" y="4932391"/>
              <a:ext cx="657532" cy="705681"/>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2</a:t>
              </a:r>
            </a:p>
          </p:txBody>
        </p:sp>
        <p:sp>
          <p:nvSpPr>
            <p:cNvPr id="85" name="TextBox 84">
              <a:extLst>
                <a:ext uri="{FF2B5EF4-FFF2-40B4-BE49-F238E27FC236}">
                  <a16:creationId xmlns:a16="http://schemas.microsoft.com/office/drawing/2014/main" id="{932920A9-AFC1-864E-9F41-90A58A8A2BB8}"/>
                </a:ext>
              </a:extLst>
            </p:cNvPr>
            <p:cNvSpPr txBox="1"/>
            <p:nvPr/>
          </p:nvSpPr>
          <p:spPr>
            <a:xfrm>
              <a:off x="7108597" y="5162342"/>
              <a:ext cx="228627" cy="136380"/>
            </a:xfrm>
            <a:prstGeom prst="rect">
              <a:avLst/>
            </a:prstGeom>
            <a:noFill/>
          </p:spPr>
          <p:txBody>
            <a:bodyPr wrap="square" lIns="0" tIns="0" rIns="0" bIns="0" rtlCol="0">
              <a:noAutofit/>
            </a:bodyPr>
            <a:lstStyle/>
            <a:p>
              <a:pPr algn="ctr">
                <a:lnSpc>
                  <a:spcPct val="90000"/>
                </a:lnSpc>
              </a:pPr>
              <a:r>
                <a:rPr lang="en-US" sz="1200" dirty="0">
                  <a:solidFill>
                    <a:schemeClr val="bg1"/>
                  </a:solidFill>
                </a:rPr>
                <a:t>AS</a:t>
              </a:r>
            </a:p>
          </p:txBody>
        </p:sp>
        <p:pic>
          <p:nvPicPr>
            <p:cNvPr id="87" name="Picture 86">
              <a:extLst>
                <a:ext uri="{FF2B5EF4-FFF2-40B4-BE49-F238E27FC236}">
                  <a16:creationId xmlns:a16="http://schemas.microsoft.com/office/drawing/2014/main" id="{3D1B8D19-7BE2-3747-B730-50E6C1F1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7530" y="5001528"/>
              <a:ext cx="432492" cy="464162"/>
            </a:xfrm>
            <a:prstGeom prst="rect">
              <a:avLst/>
            </a:prstGeom>
          </p:spPr>
        </p:pic>
        <p:sp>
          <p:nvSpPr>
            <p:cNvPr id="88" name="TextBox 87">
              <a:extLst>
                <a:ext uri="{FF2B5EF4-FFF2-40B4-BE49-F238E27FC236}">
                  <a16:creationId xmlns:a16="http://schemas.microsoft.com/office/drawing/2014/main" id="{C2195648-8A13-6E43-9AD4-7B43EF64678D}"/>
                </a:ext>
              </a:extLst>
            </p:cNvPr>
            <p:cNvSpPr txBox="1"/>
            <p:nvPr/>
          </p:nvSpPr>
          <p:spPr>
            <a:xfrm>
              <a:off x="7937719" y="5201636"/>
              <a:ext cx="315739" cy="112882"/>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91" name="Rectangle 90">
              <a:extLst>
                <a:ext uri="{FF2B5EF4-FFF2-40B4-BE49-F238E27FC236}">
                  <a16:creationId xmlns:a16="http://schemas.microsoft.com/office/drawing/2014/main" id="{46F4942E-08F3-CF4C-8464-29C73A10D8AD}"/>
                </a:ext>
              </a:extLst>
            </p:cNvPr>
            <p:cNvSpPr>
              <a:spLocks noChangeAspect="1"/>
            </p:cNvSpPr>
            <p:nvPr/>
          </p:nvSpPr>
          <p:spPr>
            <a:xfrm>
              <a:off x="8478147" y="4932391"/>
              <a:ext cx="657532" cy="705681"/>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3</a:t>
              </a:r>
            </a:p>
          </p:txBody>
        </p:sp>
        <p:pic>
          <p:nvPicPr>
            <p:cNvPr id="93" name="Picture 92">
              <a:extLst>
                <a:ext uri="{FF2B5EF4-FFF2-40B4-BE49-F238E27FC236}">
                  <a16:creationId xmlns:a16="http://schemas.microsoft.com/office/drawing/2014/main" id="{AB584751-CD2B-1841-BD67-3F55F30CCA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89431" y="5012538"/>
              <a:ext cx="432492" cy="464162"/>
            </a:xfrm>
            <a:prstGeom prst="rect">
              <a:avLst/>
            </a:prstGeom>
          </p:spPr>
        </p:pic>
        <p:sp>
          <p:nvSpPr>
            <p:cNvPr id="95" name="TextBox 94">
              <a:extLst>
                <a:ext uri="{FF2B5EF4-FFF2-40B4-BE49-F238E27FC236}">
                  <a16:creationId xmlns:a16="http://schemas.microsoft.com/office/drawing/2014/main" id="{63F1E822-6030-F24D-B36A-F2C00EE9E8EF}"/>
                </a:ext>
              </a:extLst>
            </p:cNvPr>
            <p:cNvSpPr txBox="1"/>
            <p:nvPr/>
          </p:nvSpPr>
          <p:spPr>
            <a:xfrm>
              <a:off x="8672024" y="5210349"/>
              <a:ext cx="238696" cy="113666"/>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101" name="Rectangle 100">
              <a:extLst>
                <a:ext uri="{FF2B5EF4-FFF2-40B4-BE49-F238E27FC236}">
                  <a16:creationId xmlns:a16="http://schemas.microsoft.com/office/drawing/2014/main" id="{99D32AFE-920C-B247-9C2D-19B3A1D8C2B7}"/>
                </a:ext>
              </a:extLst>
            </p:cNvPr>
            <p:cNvSpPr>
              <a:spLocks noChangeAspect="1"/>
            </p:cNvSpPr>
            <p:nvPr/>
          </p:nvSpPr>
          <p:spPr>
            <a:xfrm>
              <a:off x="9185114" y="4932391"/>
              <a:ext cx="657532" cy="705681"/>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4</a:t>
              </a:r>
            </a:p>
          </p:txBody>
        </p:sp>
        <p:sp>
          <p:nvSpPr>
            <p:cNvPr id="103" name="Rectangle 102">
              <a:extLst>
                <a:ext uri="{FF2B5EF4-FFF2-40B4-BE49-F238E27FC236}">
                  <a16:creationId xmlns:a16="http://schemas.microsoft.com/office/drawing/2014/main" id="{4B9BF467-2814-F548-B88C-06BCAA92F696}"/>
                </a:ext>
              </a:extLst>
            </p:cNvPr>
            <p:cNvSpPr>
              <a:spLocks noChangeAspect="1"/>
            </p:cNvSpPr>
            <p:nvPr/>
          </p:nvSpPr>
          <p:spPr>
            <a:xfrm>
              <a:off x="9899832" y="4932391"/>
              <a:ext cx="647111" cy="70710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5</a:t>
              </a:r>
            </a:p>
          </p:txBody>
        </p:sp>
        <p:sp>
          <p:nvSpPr>
            <p:cNvPr id="104" name="Rectangle 103">
              <a:extLst>
                <a:ext uri="{FF2B5EF4-FFF2-40B4-BE49-F238E27FC236}">
                  <a16:creationId xmlns:a16="http://schemas.microsoft.com/office/drawing/2014/main" id="{B27B9FCB-8868-6542-9313-D3C5E63A698D}"/>
                </a:ext>
              </a:extLst>
            </p:cNvPr>
            <p:cNvSpPr>
              <a:spLocks noChangeAspect="1"/>
            </p:cNvSpPr>
            <p:nvPr/>
          </p:nvSpPr>
          <p:spPr>
            <a:xfrm>
              <a:off x="10602440" y="4934581"/>
              <a:ext cx="659568" cy="703475"/>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6</a:t>
              </a:r>
            </a:p>
          </p:txBody>
        </p:sp>
        <p:grpSp>
          <p:nvGrpSpPr>
            <p:cNvPr id="106" name="Group 105">
              <a:extLst>
                <a:ext uri="{FF2B5EF4-FFF2-40B4-BE49-F238E27FC236}">
                  <a16:creationId xmlns:a16="http://schemas.microsoft.com/office/drawing/2014/main" id="{ADC6C5F8-7B75-CC4F-983E-D1697D698B73}"/>
                </a:ext>
              </a:extLst>
            </p:cNvPr>
            <p:cNvGrpSpPr/>
            <p:nvPr/>
          </p:nvGrpSpPr>
          <p:grpSpPr>
            <a:xfrm>
              <a:off x="9336739" y="5020736"/>
              <a:ext cx="354670" cy="388649"/>
              <a:chOff x="6508862" y="3458395"/>
              <a:chExt cx="545788" cy="598077"/>
            </a:xfrm>
          </p:grpSpPr>
          <p:sp>
            <p:nvSpPr>
              <p:cNvPr id="115" name="Cube 114">
                <a:extLst>
                  <a:ext uri="{FF2B5EF4-FFF2-40B4-BE49-F238E27FC236}">
                    <a16:creationId xmlns:a16="http://schemas.microsoft.com/office/drawing/2014/main" id="{69A461DC-3C55-B344-A983-1EE2E10DEB18}"/>
                  </a:ext>
                </a:extLst>
              </p:cNvPr>
              <p:cNvSpPr/>
              <p:nvPr/>
            </p:nvSpPr>
            <p:spPr>
              <a:xfrm>
                <a:off x="6524279" y="3458395"/>
                <a:ext cx="530371" cy="598077"/>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6" name="TextBox 115">
                <a:extLst>
                  <a:ext uri="{FF2B5EF4-FFF2-40B4-BE49-F238E27FC236}">
                    <a16:creationId xmlns:a16="http://schemas.microsoft.com/office/drawing/2014/main" id="{B307B452-C82D-A648-8719-BC41859B95D4}"/>
                  </a:ext>
                </a:extLst>
              </p:cNvPr>
              <p:cNvSpPr txBox="1"/>
              <p:nvPr/>
            </p:nvSpPr>
            <p:spPr>
              <a:xfrm>
                <a:off x="6508862" y="3734122"/>
                <a:ext cx="448204" cy="183131"/>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grpSp>
        <p:sp>
          <p:nvSpPr>
            <p:cNvPr id="109" name="Rectangle 108">
              <a:extLst>
                <a:ext uri="{FF2B5EF4-FFF2-40B4-BE49-F238E27FC236}">
                  <a16:creationId xmlns:a16="http://schemas.microsoft.com/office/drawing/2014/main" id="{B6CEDE45-EA4B-4A4A-95C5-7BA5027D9916}"/>
                </a:ext>
              </a:extLst>
            </p:cNvPr>
            <p:cNvSpPr/>
            <p:nvPr/>
          </p:nvSpPr>
          <p:spPr>
            <a:xfrm>
              <a:off x="7681411" y="4740689"/>
              <a:ext cx="3664947" cy="975906"/>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0" name="TextBox 109">
              <a:extLst>
                <a:ext uri="{FF2B5EF4-FFF2-40B4-BE49-F238E27FC236}">
                  <a16:creationId xmlns:a16="http://schemas.microsoft.com/office/drawing/2014/main" id="{3AB2E563-F4C8-BE43-A9F0-939EF5C17AA3}"/>
                </a:ext>
              </a:extLst>
            </p:cNvPr>
            <p:cNvSpPr txBox="1"/>
            <p:nvPr/>
          </p:nvSpPr>
          <p:spPr>
            <a:xfrm>
              <a:off x="7776818" y="4738998"/>
              <a:ext cx="918405" cy="109354"/>
            </a:xfrm>
            <a:prstGeom prst="rect">
              <a:avLst/>
            </a:prstGeom>
            <a:noFill/>
          </p:spPr>
          <p:txBody>
            <a:bodyPr wrap="square" lIns="0" tIns="0" rIns="0" bIns="0" rtlCol="0">
              <a:noAutofit/>
            </a:bodyPr>
            <a:lstStyle/>
            <a:p>
              <a:pPr>
                <a:lnSpc>
                  <a:spcPct val="90000"/>
                </a:lnSpc>
              </a:pPr>
              <a:r>
                <a:rPr lang="en-US" sz="1400" dirty="0"/>
                <a:t>WLS Cluster</a:t>
              </a:r>
            </a:p>
          </p:txBody>
        </p:sp>
      </p:grpSp>
      <p:sp>
        <p:nvSpPr>
          <p:cNvPr id="118" name="Oval 117">
            <a:extLst>
              <a:ext uri="{FF2B5EF4-FFF2-40B4-BE49-F238E27FC236}">
                <a16:creationId xmlns:a16="http://schemas.microsoft.com/office/drawing/2014/main" id="{10BD5AA8-3D26-6A42-8F5D-739C6CD47C22}"/>
              </a:ext>
            </a:extLst>
          </p:cNvPr>
          <p:cNvSpPr>
            <a:spLocks noChangeAspect="1"/>
          </p:cNvSpPr>
          <p:nvPr/>
        </p:nvSpPr>
        <p:spPr>
          <a:xfrm>
            <a:off x="6785830" y="370751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119" name="Can 118">
            <a:extLst>
              <a:ext uri="{FF2B5EF4-FFF2-40B4-BE49-F238E27FC236}">
                <a16:creationId xmlns:a16="http://schemas.microsoft.com/office/drawing/2014/main" id="{1414AB89-CA5E-B045-B0D0-FD0AC3548F31}"/>
              </a:ext>
            </a:extLst>
          </p:cNvPr>
          <p:cNvSpPr/>
          <p:nvPr/>
        </p:nvSpPr>
        <p:spPr bwMode="gray">
          <a:xfrm>
            <a:off x="6839684" y="2676791"/>
            <a:ext cx="999540" cy="711851"/>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Domain CR</a:t>
            </a:r>
          </a:p>
        </p:txBody>
      </p:sp>
      <p:cxnSp>
        <p:nvCxnSpPr>
          <p:cNvPr id="127" name="Straight Arrow Connector 126">
            <a:extLst>
              <a:ext uri="{FF2B5EF4-FFF2-40B4-BE49-F238E27FC236}">
                <a16:creationId xmlns:a16="http://schemas.microsoft.com/office/drawing/2014/main" id="{AFA32433-DF30-5C49-A4EB-ECAB3BC9F70B}"/>
              </a:ext>
            </a:extLst>
          </p:cNvPr>
          <p:cNvCxnSpPr>
            <a:cxnSpLocks/>
          </p:cNvCxnSpPr>
          <p:nvPr/>
        </p:nvCxnSpPr>
        <p:spPr>
          <a:xfrm>
            <a:off x="7534755" y="4063522"/>
            <a:ext cx="328316" cy="187171"/>
          </a:xfrm>
          <a:prstGeom prst="straightConnector1">
            <a:avLst/>
          </a:prstGeom>
          <a:ln w="19050" cmpd="sng">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05FFBD0B-30BD-4542-A71D-1347BE61FFA2}"/>
              </a:ext>
            </a:extLst>
          </p:cNvPr>
          <p:cNvSpPr/>
          <p:nvPr/>
        </p:nvSpPr>
        <p:spPr>
          <a:xfrm>
            <a:off x="6694757" y="4200123"/>
            <a:ext cx="4774181"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32" name="TextBox 131">
            <a:extLst>
              <a:ext uri="{FF2B5EF4-FFF2-40B4-BE49-F238E27FC236}">
                <a16:creationId xmlns:a16="http://schemas.microsoft.com/office/drawing/2014/main" id="{64D87DA3-3499-BE4F-8BE9-7C73B448B210}"/>
              </a:ext>
            </a:extLst>
          </p:cNvPr>
          <p:cNvSpPr txBox="1"/>
          <p:nvPr/>
        </p:nvSpPr>
        <p:spPr>
          <a:xfrm>
            <a:off x="9733353" y="3972370"/>
            <a:ext cx="1735585" cy="191060"/>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133" name="Picture 132">
            <a:extLst>
              <a:ext uri="{FF2B5EF4-FFF2-40B4-BE49-F238E27FC236}">
                <a16:creationId xmlns:a16="http://schemas.microsoft.com/office/drawing/2014/main" id="{12523F5E-5E41-F54B-BA8E-77E2324D7281}"/>
              </a:ext>
            </a:extLst>
          </p:cNvPr>
          <p:cNvPicPr>
            <a:picLocks noChangeAspect="1"/>
          </p:cNvPicPr>
          <p:nvPr/>
        </p:nvPicPr>
        <p:blipFill>
          <a:blip r:embed="rId4"/>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6" name="Picture 135">
            <a:extLst>
              <a:ext uri="{FF2B5EF4-FFF2-40B4-BE49-F238E27FC236}">
                <a16:creationId xmlns:a16="http://schemas.microsoft.com/office/drawing/2014/main" id="{4BC77DB3-F15E-1047-9258-C89E5DD41A89}"/>
              </a:ext>
            </a:extLst>
          </p:cNvPr>
          <p:cNvPicPr>
            <a:picLocks noChangeAspect="1"/>
          </p:cNvPicPr>
          <p:nvPr/>
        </p:nvPicPr>
        <p:blipFill>
          <a:blip r:embed="rId5"/>
          <a:stretch>
            <a:fillRect/>
          </a:stretch>
        </p:blipFill>
        <p:spPr>
          <a:xfrm>
            <a:off x="10395583" y="3252886"/>
            <a:ext cx="716377" cy="551519"/>
          </a:xfrm>
          <a:prstGeom prst="rect">
            <a:avLst/>
          </a:prstGeom>
        </p:spPr>
      </p:pic>
      <p:pic>
        <p:nvPicPr>
          <p:cNvPr id="138" name="Picture 12" descr="Image result for customer icon">
            <a:extLst>
              <a:ext uri="{FF2B5EF4-FFF2-40B4-BE49-F238E27FC236}">
                <a16:creationId xmlns:a16="http://schemas.microsoft.com/office/drawing/2014/main" id="{3D34CCE0-5B6D-4842-9EFB-70CEE26189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 xmlns:a14="http://schemas.microsoft.com/office/drawing/2010/main">
                <a:solidFill>
                  <a:srgbClr val="FFFFFF"/>
                </a:solidFill>
              </a14:hiddenFill>
            </a:ext>
          </a:extLst>
        </p:spPr>
      </p:pic>
      <p:sp>
        <p:nvSpPr>
          <p:cNvPr id="829" name="Can 828"/>
          <p:cNvSpPr/>
          <p:nvPr/>
        </p:nvSpPr>
        <p:spPr bwMode="gray">
          <a:xfrm>
            <a:off x="7436293" y="5660787"/>
            <a:ext cx="3627484" cy="428130"/>
          </a:xfrm>
          <a:prstGeom prst="can">
            <a:avLst/>
          </a:prstGeom>
          <a:solidFill>
            <a:schemeClr val="accent6">
              <a:lumMod val="60000"/>
              <a:lumOff val="40000"/>
            </a:schemeClr>
          </a:solid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cxnSp>
        <p:nvCxnSpPr>
          <p:cNvPr id="54" name="Straight Arrow Connector 53">
            <a:extLst>
              <a:ext uri="{FF2B5EF4-FFF2-40B4-BE49-F238E27FC236}">
                <a16:creationId xmlns:a16="http://schemas.microsoft.com/office/drawing/2014/main" id="{AFA32433-DF30-5C49-A4EB-ECAB3BC9F70B}"/>
              </a:ext>
            </a:extLst>
          </p:cNvPr>
          <p:cNvCxnSpPr>
            <a:cxnSpLocks/>
          </p:cNvCxnSpPr>
          <p:nvPr/>
        </p:nvCxnSpPr>
        <p:spPr>
          <a:xfrm>
            <a:off x="7339378" y="3398929"/>
            <a:ext cx="77" cy="299746"/>
          </a:xfrm>
          <a:prstGeom prst="straightConnector1">
            <a:avLst/>
          </a:prstGeom>
          <a:ln w="19050" cmpd="sng">
            <a:headEnd type="arrow"/>
            <a:tailEnd type="arrow"/>
          </a:ln>
        </p:spPr>
        <p:style>
          <a:lnRef idx="1">
            <a:schemeClr val="dk1"/>
          </a:lnRef>
          <a:fillRef idx="0">
            <a:schemeClr val="dk1"/>
          </a:fillRef>
          <a:effectRef idx="0">
            <a:schemeClr val="dk1"/>
          </a:effectRef>
          <a:fontRef idx="minor">
            <a:schemeClr val="tx1"/>
          </a:fontRef>
        </p:style>
      </p:cxnSp>
      <p:sp>
        <p:nvSpPr>
          <p:cNvPr id="57" name="Can 56">
            <a:extLst>
              <a:ext uri="{FF2B5EF4-FFF2-40B4-BE49-F238E27FC236}">
                <a16:creationId xmlns:a16="http://schemas.microsoft.com/office/drawing/2014/main" id="{62811B09-68C0-3E4E-AF76-C014FA062586}"/>
              </a:ext>
            </a:extLst>
          </p:cNvPr>
          <p:cNvSpPr/>
          <p:nvPr/>
        </p:nvSpPr>
        <p:spPr bwMode="gray">
          <a:xfrm>
            <a:off x="10238989" y="2623253"/>
            <a:ext cx="902476" cy="526703"/>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81" name="TextBox 80">
            <a:extLst>
              <a:ext uri="{FF2B5EF4-FFF2-40B4-BE49-F238E27FC236}">
                <a16:creationId xmlns:a16="http://schemas.microsoft.com/office/drawing/2014/main" id="{3022579E-12B9-114A-A3FB-CEE0E207F3D0}"/>
              </a:ext>
            </a:extLst>
          </p:cNvPr>
          <p:cNvSpPr txBox="1"/>
          <p:nvPr/>
        </p:nvSpPr>
        <p:spPr>
          <a:xfrm>
            <a:off x="8173272" y="2564445"/>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84" name="Cube 83">
            <a:extLst>
              <a:ext uri="{FF2B5EF4-FFF2-40B4-BE49-F238E27FC236}">
                <a16:creationId xmlns:a16="http://schemas.microsoft.com/office/drawing/2014/main" id="{85D4AE10-BF62-5641-8CDC-744B09CA6248}"/>
              </a:ext>
            </a:extLst>
          </p:cNvPr>
          <p:cNvSpPr/>
          <p:nvPr/>
        </p:nvSpPr>
        <p:spPr>
          <a:xfrm>
            <a:off x="10021619" y="4659613"/>
            <a:ext cx="344562" cy="388548"/>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86" name="TextBox 85">
            <a:extLst>
              <a:ext uri="{FF2B5EF4-FFF2-40B4-BE49-F238E27FC236}">
                <a16:creationId xmlns:a16="http://schemas.microsoft.com/office/drawing/2014/main" id="{C23DD0ED-7F2D-F34B-AABB-DF214CCA31C7}"/>
              </a:ext>
            </a:extLst>
          </p:cNvPr>
          <p:cNvSpPr txBox="1"/>
          <p:nvPr/>
        </p:nvSpPr>
        <p:spPr>
          <a:xfrm>
            <a:off x="9990985" y="4837371"/>
            <a:ext cx="291181" cy="118973"/>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89" name="Cube 88">
            <a:extLst>
              <a:ext uri="{FF2B5EF4-FFF2-40B4-BE49-F238E27FC236}">
                <a16:creationId xmlns:a16="http://schemas.microsoft.com/office/drawing/2014/main" id="{D3C9FF5C-8BFD-E34A-BC10-CC6D2D886485}"/>
              </a:ext>
            </a:extLst>
          </p:cNvPr>
          <p:cNvSpPr/>
          <p:nvPr/>
        </p:nvSpPr>
        <p:spPr>
          <a:xfrm>
            <a:off x="10753772" y="4659543"/>
            <a:ext cx="344562" cy="388548"/>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t> </a:t>
            </a:r>
          </a:p>
        </p:txBody>
      </p:sp>
      <p:sp>
        <p:nvSpPr>
          <p:cNvPr id="90" name="TextBox 89">
            <a:extLst>
              <a:ext uri="{FF2B5EF4-FFF2-40B4-BE49-F238E27FC236}">
                <a16:creationId xmlns:a16="http://schemas.microsoft.com/office/drawing/2014/main" id="{B52EA0AC-3228-1B49-8D28-54AAC7B8B3B5}"/>
              </a:ext>
            </a:extLst>
          </p:cNvPr>
          <p:cNvSpPr txBox="1"/>
          <p:nvPr/>
        </p:nvSpPr>
        <p:spPr>
          <a:xfrm>
            <a:off x="10723138" y="4837301"/>
            <a:ext cx="291181" cy="118973"/>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92" name="Rectangle 91">
            <a:extLst>
              <a:ext uri="{FF2B5EF4-FFF2-40B4-BE49-F238E27FC236}">
                <a16:creationId xmlns:a16="http://schemas.microsoft.com/office/drawing/2014/main" id="{66165512-C389-3A45-9A43-4BC778F44939}"/>
              </a:ext>
            </a:extLst>
          </p:cNvPr>
          <p:cNvSpPr>
            <a:spLocks noChangeAspect="1"/>
          </p:cNvSpPr>
          <p:nvPr/>
        </p:nvSpPr>
        <p:spPr>
          <a:xfrm>
            <a:off x="8265523" y="2531970"/>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94" name="Rounded Rectangle 93">
            <a:extLst>
              <a:ext uri="{FF2B5EF4-FFF2-40B4-BE49-F238E27FC236}">
                <a16:creationId xmlns:a16="http://schemas.microsoft.com/office/drawing/2014/main" id="{42E12548-38F6-8F4C-B839-3ED0920FAEC0}"/>
              </a:ext>
            </a:extLst>
          </p:cNvPr>
          <p:cNvSpPr/>
          <p:nvPr/>
        </p:nvSpPr>
        <p:spPr bwMode="gray">
          <a:xfrm>
            <a:off x="7831027" y="5821959"/>
            <a:ext cx="716839" cy="214534"/>
          </a:xfrm>
          <a:prstGeom prst="roundRect">
            <a:avLst/>
          </a:prstGeom>
          <a:solidFill>
            <a:srgbClr val="7030A0"/>
          </a:solidFill>
          <a:ln w="1587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Logs </a:t>
            </a:r>
          </a:p>
        </p:txBody>
      </p:sp>
      <p:sp>
        <p:nvSpPr>
          <p:cNvPr id="51" name="TextBox 50">
            <a:extLst>
              <a:ext uri="{FF2B5EF4-FFF2-40B4-BE49-F238E27FC236}">
                <a16:creationId xmlns:a16="http://schemas.microsoft.com/office/drawing/2014/main" id="{7B49CAE4-AA71-2247-8472-58C0AF734A33}"/>
              </a:ext>
            </a:extLst>
          </p:cNvPr>
          <p:cNvSpPr txBox="1"/>
          <p:nvPr/>
        </p:nvSpPr>
        <p:spPr>
          <a:xfrm>
            <a:off x="8139764" y="1082989"/>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52" name="Rectangle 51">
            <a:extLst>
              <a:ext uri="{FF2B5EF4-FFF2-40B4-BE49-F238E27FC236}">
                <a16:creationId xmlns:a16="http://schemas.microsoft.com/office/drawing/2014/main" id="{6BFD877D-3290-1842-9A1B-E16FA9C5036E}"/>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53" name="Rectangle 52">
            <a:extLst>
              <a:ext uri="{FF2B5EF4-FFF2-40B4-BE49-F238E27FC236}">
                <a16:creationId xmlns:a16="http://schemas.microsoft.com/office/drawing/2014/main" id="{C7A798B8-CAB3-ED43-BF7C-ACBE8B3FB41B}"/>
              </a:ext>
            </a:extLst>
          </p:cNvPr>
          <p:cNvSpPr/>
          <p:nvPr/>
        </p:nvSpPr>
        <p:spPr bwMode="gray">
          <a:xfrm>
            <a:off x="6874344" y="1539397"/>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55" name="Picture 54">
            <a:extLst>
              <a:ext uri="{FF2B5EF4-FFF2-40B4-BE49-F238E27FC236}">
                <a16:creationId xmlns:a16="http://schemas.microsoft.com/office/drawing/2014/main" id="{3D4DC5C3-B7B6-B249-B22F-6AA68C622F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2113" y="1586279"/>
            <a:ext cx="661748" cy="591809"/>
          </a:xfrm>
          <a:prstGeom prst="rect">
            <a:avLst/>
          </a:prstGeom>
        </p:spPr>
      </p:pic>
      <p:sp>
        <p:nvSpPr>
          <p:cNvPr id="56" name="TextBox 55">
            <a:extLst>
              <a:ext uri="{FF2B5EF4-FFF2-40B4-BE49-F238E27FC236}">
                <a16:creationId xmlns:a16="http://schemas.microsoft.com/office/drawing/2014/main" id="{3AC7CC77-6CE3-BC43-B58E-A522A644C62B}"/>
              </a:ext>
            </a:extLst>
          </p:cNvPr>
          <p:cNvSpPr txBox="1"/>
          <p:nvPr/>
        </p:nvSpPr>
        <p:spPr>
          <a:xfrm>
            <a:off x="6811658" y="1232266"/>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58" name="Rectangle 57">
            <a:extLst>
              <a:ext uri="{FF2B5EF4-FFF2-40B4-BE49-F238E27FC236}">
                <a16:creationId xmlns:a16="http://schemas.microsoft.com/office/drawing/2014/main" id="{460AD918-D4A9-2F4A-8D10-2FA087F47D75}"/>
              </a:ext>
            </a:extLst>
          </p:cNvPr>
          <p:cNvSpPr/>
          <p:nvPr/>
        </p:nvSpPr>
        <p:spPr bwMode="gray">
          <a:xfrm>
            <a:off x="6874345" y="1910204"/>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Tree>
    <p:extLst>
      <p:ext uri="{BB962C8B-B14F-4D97-AF65-F5344CB8AC3E}">
        <p14:creationId xmlns:p14="http://schemas.microsoft.com/office/powerpoint/2010/main" val="52972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8BF1-DFB6-934D-A96A-570A096E33D4}"/>
              </a:ext>
            </a:extLst>
          </p:cNvPr>
          <p:cNvSpPr>
            <a:spLocks noGrp="1"/>
          </p:cNvSpPr>
          <p:nvPr>
            <p:ph type="title"/>
          </p:nvPr>
        </p:nvSpPr>
        <p:spPr/>
        <p:txBody>
          <a:bodyPr/>
          <a:lstStyle/>
          <a:p>
            <a:r>
              <a:rPr lang="en-US" dirty="0">
                <a:latin typeface="Oracle Sans Extra Bold" panose="020B0503020204020204" pitchFamily="34" charset="0"/>
                <a:cs typeface="Oracle Sans Extra Bold" panose="020B0503020204020204" pitchFamily="34" charset="0"/>
              </a:rPr>
              <a:t>WebLogic Server Domain in Kubernetes</a:t>
            </a:r>
          </a:p>
        </p:txBody>
      </p:sp>
      <p:sp>
        <p:nvSpPr>
          <p:cNvPr id="5" name="Text Placeholder 4">
            <a:extLst>
              <a:ext uri="{FF2B5EF4-FFF2-40B4-BE49-F238E27FC236}">
                <a16:creationId xmlns:a16="http://schemas.microsoft.com/office/drawing/2014/main" id="{7DB54EB4-4FF8-BB48-AFB4-2D5BEB1E4C73}"/>
              </a:ext>
            </a:extLst>
          </p:cNvPr>
          <p:cNvSpPr>
            <a:spLocks noGrp="1"/>
          </p:cNvSpPr>
          <p:nvPr>
            <p:ph type="body" idx="1"/>
          </p:nvPr>
        </p:nvSpPr>
        <p:spPr/>
        <p:txBody>
          <a:bodyPr/>
          <a:lstStyle/>
          <a:p>
            <a:r>
              <a:rPr lang="en-US" sz="2000" b="1" dirty="0">
                <a:latin typeface="Oracle Sans" charset="0"/>
                <a:ea typeface="Oracle Sans" charset="0"/>
                <a:cs typeface="Oracle Sans" charset="0"/>
              </a:rPr>
              <a:t>WebLogic install Image </a:t>
            </a:r>
          </a:p>
          <a:p>
            <a:pPr lvl="1"/>
            <a:r>
              <a:rPr lang="en-US" sz="1800" dirty="0">
                <a:solidFill>
                  <a:schemeClr val="bg2">
                    <a:lumMod val="25000"/>
                  </a:schemeClr>
                </a:solidFill>
              </a:rPr>
              <a:t>WebLogic binaries</a:t>
            </a:r>
          </a:p>
          <a:p>
            <a:r>
              <a:rPr lang="en-US" sz="2000" b="1" dirty="0">
                <a:latin typeface="Oracle Sans" charset="0"/>
                <a:ea typeface="Oracle Sans" charset="0"/>
                <a:cs typeface="Oracle Sans" charset="0"/>
              </a:rPr>
              <a:t>PV</a:t>
            </a:r>
          </a:p>
          <a:p>
            <a:pPr lvl="1"/>
            <a:r>
              <a:rPr lang="en-US" dirty="0">
                <a:solidFill>
                  <a:schemeClr val="bg2">
                    <a:lumMod val="25000"/>
                  </a:schemeClr>
                </a:solidFill>
              </a:rPr>
              <a:t>Domain </a:t>
            </a:r>
          </a:p>
          <a:p>
            <a:pPr lvl="1"/>
            <a:r>
              <a:rPr lang="en-US" dirty="0">
                <a:solidFill>
                  <a:schemeClr val="bg2">
                    <a:lumMod val="25000"/>
                  </a:schemeClr>
                </a:solidFill>
              </a:rPr>
              <a:t>Applications</a:t>
            </a:r>
          </a:p>
        </p:txBody>
      </p:sp>
      <p:sp>
        <p:nvSpPr>
          <p:cNvPr id="2" name="Footer Placeholder 1">
            <a:extLst>
              <a:ext uri="{FF2B5EF4-FFF2-40B4-BE49-F238E27FC236}">
                <a16:creationId xmlns:a16="http://schemas.microsoft.com/office/drawing/2014/main" id="{2CD44D10-B7BD-E44F-A833-6556920CA6A7}"/>
              </a:ext>
            </a:extLst>
          </p:cNvPr>
          <p:cNvSpPr>
            <a:spLocks noGrp="1"/>
          </p:cNvSpPr>
          <p:nvPr>
            <p:ph type="ftr" sz="quarter" idx="10"/>
          </p:nvPr>
        </p:nvSpPr>
        <p:spPr/>
        <p:txBody>
          <a:bodyPr/>
          <a:lstStyle/>
          <a:p>
            <a:r>
              <a:rPr lang="en-US" sz="800"/>
              <a:t>Copyright © 2019 Oracle and/or its affiliates.</a:t>
            </a:r>
            <a:endParaRPr lang="en-US" sz="800" dirty="0"/>
          </a:p>
        </p:txBody>
      </p:sp>
      <p:pic>
        <p:nvPicPr>
          <p:cNvPr id="8" name="Picture 7">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326376" y="1084659"/>
            <a:ext cx="5770426" cy="4866395"/>
          </a:xfrm>
          <a:prstGeom prst="rect">
            <a:avLst/>
          </a:prstGeom>
        </p:spPr>
      </p:pic>
      <p:pic>
        <p:nvPicPr>
          <p:cNvPr id="9" name="Picture 8">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635319" y="2450539"/>
            <a:ext cx="5218271" cy="3328961"/>
          </a:xfrm>
          <a:prstGeom prst="rect">
            <a:avLst/>
          </a:prstGeom>
        </p:spPr>
      </p:pic>
      <p:sp>
        <p:nvSpPr>
          <p:cNvPr id="74" name="TextBox 73">
            <a:extLst>
              <a:ext uri="{FF2B5EF4-FFF2-40B4-BE49-F238E27FC236}">
                <a16:creationId xmlns:a16="http://schemas.microsoft.com/office/drawing/2014/main" id="{F6D555F5-DA5A-9041-9C80-768BCC9E3ABB}"/>
              </a:ext>
            </a:extLst>
          </p:cNvPr>
          <p:cNvSpPr txBox="1"/>
          <p:nvPr/>
        </p:nvSpPr>
        <p:spPr>
          <a:xfrm>
            <a:off x="7976156" y="4169437"/>
            <a:ext cx="900557" cy="98918"/>
          </a:xfrm>
          <a:prstGeom prst="rect">
            <a:avLst/>
          </a:prstGeom>
          <a:noFill/>
        </p:spPr>
        <p:txBody>
          <a:bodyPr wrap="square" lIns="0" tIns="0" rIns="0" bIns="0" rtlCol="0">
            <a:noAutofit/>
          </a:bodyPr>
          <a:lstStyle/>
          <a:p>
            <a:pPr>
              <a:lnSpc>
                <a:spcPct val="90000"/>
              </a:lnSpc>
            </a:pPr>
            <a:r>
              <a:rPr lang="en-US" sz="1400" dirty="0"/>
              <a:t>WLS Cluster</a:t>
            </a:r>
          </a:p>
        </p:txBody>
      </p:sp>
      <p:sp>
        <p:nvSpPr>
          <p:cNvPr id="76" name="TextBox 75">
            <a:extLst>
              <a:ext uri="{FF2B5EF4-FFF2-40B4-BE49-F238E27FC236}">
                <a16:creationId xmlns:a16="http://schemas.microsoft.com/office/drawing/2014/main" id="{E837B4C9-9152-5C4D-9258-D7DD11CC3BBB}"/>
              </a:ext>
            </a:extLst>
          </p:cNvPr>
          <p:cNvSpPr txBox="1"/>
          <p:nvPr/>
        </p:nvSpPr>
        <p:spPr>
          <a:xfrm>
            <a:off x="8393304" y="1190044"/>
            <a:ext cx="1702300" cy="172872"/>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77" name="Rectangle 76">
            <a:extLst>
              <a:ext uri="{FF2B5EF4-FFF2-40B4-BE49-F238E27FC236}">
                <a16:creationId xmlns:a16="http://schemas.microsoft.com/office/drawing/2014/main" id="{EA7DF29E-96B3-1349-B376-6C68E2CAA161}"/>
              </a:ext>
            </a:extLst>
          </p:cNvPr>
          <p:cNvSpPr/>
          <p:nvPr/>
        </p:nvSpPr>
        <p:spPr>
          <a:xfrm>
            <a:off x="6943144" y="4008541"/>
            <a:ext cx="4682621" cy="1183055"/>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78" name="TextBox 77">
            <a:extLst>
              <a:ext uri="{FF2B5EF4-FFF2-40B4-BE49-F238E27FC236}">
                <a16:creationId xmlns:a16="http://schemas.microsoft.com/office/drawing/2014/main" id="{271DA726-9FE8-AA40-B55F-902A283F94BC}"/>
              </a:ext>
            </a:extLst>
          </p:cNvPr>
          <p:cNvSpPr txBox="1"/>
          <p:nvPr/>
        </p:nvSpPr>
        <p:spPr>
          <a:xfrm>
            <a:off x="9898134" y="3802469"/>
            <a:ext cx="1702300" cy="172872"/>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79" name="Picture 78">
            <a:extLst>
              <a:ext uri="{FF2B5EF4-FFF2-40B4-BE49-F238E27FC236}">
                <a16:creationId xmlns:a16="http://schemas.microsoft.com/office/drawing/2014/main" id="{EA6B9937-5272-E04F-93C5-42F29D95DC58}"/>
              </a:ext>
            </a:extLst>
          </p:cNvPr>
          <p:cNvPicPr>
            <a:picLocks noChangeAspect="1"/>
          </p:cNvPicPr>
          <p:nvPr/>
        </p:nvPicPr>
        <p:blipFill>
          <a:blip r:embed="rId3"/>
          <a:stretch>
            <a:fillRect/>
          </a:stretch>
        </p:blipFill>
        <p:spPr>
          <a:xfrm>
            <a:off x="10614574" y="3141688"/>
            <a:ext cx="638925" cy="499016"/>
          </a:xfrm>
          <a:prstGeom prst="rect">
            <a:avLst/>
          </a:prstGeom>
        </p:spPr>
      </p:pic>
      <p:sp>
        <p:nvSpPr>
          <p:cNvPr id="80" name="Rectangle 79">
            <a:extLst>
              <a:ext uri="{FF2B5EF4-FFF2-40B4-BE49-F238E27FC236}">
                <a16:creationId xmlns:a16="http://schemas.microsoft.com/office/drawing/2014/main" id="{D224ED9F-AE56-DD44-8C17-3F3591A91697}"/>
              </a:ext>
            </a:extLst>
          </p:cNvPr>
          <p:cNvSpPr>
            <a:spLocks noChangeAspect="1"/>
          </p:cNvSpPr>
          <p:nvPr/>
        </p:nvSpPr>
        <p:spPr>
          <a:xfrm>
            <a:off x="7032472" y="1511150"/>
            <a:ext cx="2066385" cy="780408"/>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81" name="Rectangle 80">
            <a:extLst>
              <a:ext uri="{FF2B5EF4-FFF2-40B4-BE49-F238E27FC236}">
                <a16:creationId xmlns:a16="http://schemas.microsoft.com/office/drawing/2014/main" id="{BA4F0494-861A-7340-9056-7CF8DCA51A02}"/>
              </a:ext>
            </a:extLst>
          </p:cNvPr>
          <p:cNvSpPr/>
          <p:nvPr/>
        </p:nvSpPr>
        <p:spPr bwMode="gray">
          <a:xfrm>
            <a:off x="7119287" y="1540025"/>
            <a:ext cx="1011141" cy="355365"/>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82" name="Picture 81">
            <a:extLst>
              <a:ext uri="{FF2B5EF4-FFF2-40B4-BE49-F238E27FC236}">
                <a16:creationId xmlns:a16="http://schemas.microsoft.com/office/drawing/2014/main" id="{04F7846D-B0CC-1B47-9D6B-8AB7F866A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3256" y="1622062"/>
            <a:ext cx="704950" cy="581583"/>
          </a:xfrm>
          <a:prstGeom prst="rect">
            <a:avLst/>
          </a:prstGeom>
        </p:spPr>
      </p:pic>
      <p:sp>
        <p:nvSpPr>
          <p:cNvPr id="83" name="TextBox 82">
            <a:extLst>
              <a:ext uri="{FF2B5EF4-FFF2-40B4-BE49-F238E27FC236}">
                <a16:creationId xmlns:a16="http://schemas.microsoft.com/office/drawing/2014/main" id="{37D7B913-36C6-1546-9782-688BDED37215}"/>
              </a:ext>
            </a:extLst>
          </p:cNvPr>
          <p:cNvSpPr txBox="1"/>
          <p:nvPr/>
        </p:nvSpPr>
        <p:spPr>
          <a:xfrm>
            <a:off x="7064769" y="1290151"/>
            <a:ext cx="1020577" cy="156506"/>
          </a:xfrm>
          <a:prstGeom prst="rect">
            <a:avLst/>
          </a:prstGeom>
          <a:noFill/>
        </p:spPr>
        <p:txBody>
          <a:bodyPr wrap="square" lIns="0" tIns="0" rIns="0" bIns="0" rtlCol="0">
            <a:noAutofit/>
          </a:bodyPr>
          <a:lstStyle/>
          <a:p>
            <a:pPr>
              <a:lnSpc>
                <a:spcPct val="90000"/>
              </a:lnSpc>
            </a:pPr>
            <a:r>
              <a:rPr lang="en-US" sz="1400" dirty="0"/>
              <a:t>Repository</a:t>
            </a:r>
          </a:p>
        </p:txBody>
      </p:sp>
      <p:sp>
        <p:nvSpPr>
          <p:cNvPr id="84" name="Rectangle 83">
            <a:extLst>
              <a:ext uri="{FF2B5EF4-FFF2-40B4-BE49-F238E27FC236}">
                <a16:creationId xmlns:a16="http://schemas.microsoft.com/office/drawing/2014/main" id="{35F0DBBD-E033-2E4B-BE6A-D083D4A7524F}"/>
              </a:ext>
            </a:extLst>
          </p:cNvPr>
          <p:cNvSpPr/>
          <p:nvPr/>
        </p:nvSpPr>
        <p:spPr bwMode="gray">
          <a:xfrm>
            <a:off x="7119288" y="1913863"/>
            <a:ext cx="1011140" cy="336958"/>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
        <p:nvSpPr>
          <p:cNvPr id="85" name="Can 84">
            <a:extLst>
              <a:ext uri="{FF2B5EF4-FFF2-40B4-BE49-F238E27FC236}">
                <a16:creationId xmlns:a16="http://schemas.microsoft.com/office/drawing/2014/main" id="{2CC4DF43-3878-A848-A5B9-9CF184271F79}"/>
              </a:ext>
            </a:extLst>
          </p:cNvPr>
          <p:cNvSpPr/>
          <p:nvPr/>
        </p:nvSpPr>
        <p:spPr bwMode="gray">
          <a:xfrm>
            <a:off x="7085292" y="2630224"/>
            <a:ext cx="980371" cy="644085"/>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Domain CR</a:t>
            </a:r>
          </a:p>
        </p:txBody>
      </p:sp>
      <p:sp>
        <p:nvSpPr>
          <p:cNvPr id="86" name="Oval 85">
            <a:extLst>
              <a:ext uri="{FF2B5EF4-FFF2-40B4-BE49-F238E27FC236}">
                <a16:creationId xmlns:a16="http://schemas.microsoft.com/office/drawing/2014/main" id="{A59C9891-430C-3B46-8F28-11A6A366FABA}"/>
              </a:ext>
            </a:extLst>
          </p:cNvPr>
          <p:cNvSpPr>
            <a:spLocks noChangeAspect="1"/>
          </p:cNvSpPr>
          <p:nvPr/>
        </p:nvSpPr>
        <p:spPr>
          <a:xfrm>
            <a:off x="7032471" y="3562828"/>
            <a:ext cx="1306143" cy="29246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87" name="Straight Arrow Connector 86">
            <a:extLst>
              <a:ext uri="{FF2B5EF4-FFF2-40B4-BE49-F238E27FC236}">
                <a16:creationId xmlns:a16="http://schemas.microsoft.com/office/drawing/2014/main" id="{4E7B632A-FFBD-6245-B8F0-6C9A2118B170}"/>
              </a:ext>
            </a:extLst>
          </p:cNvPr>
          <p:cNvCxnSpPr>
            <a:cxnSpLocks/>
          </p:cNvCxnSpPr>
          <p:nvPr/>
        </p:nvCxnSpPr>
        <p:spPr>
          <a:xfrm>
            <a:off x="7741701" y="3884944"/>
            <a:ext cx="322019" cy="169353"/>
          </a:xfrm>
          <a:prstGeom prst="straightConnector1">
            <a:avLst/>
          </a:prstGeom>
          <a:ln w="19050" cmpd="sng">
            <a:solidFill>
              <a:schemeClr val="tx1"/>
            </a:solidFill>
            <a:headEnd type="arrow"/>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33E2D70E-ED9C-BC47-A9F0-C60476CC044E}"/>
              </a:ext>
            </a:extLst>
          </p:cNvPr>
          <p:cNvCxnSpPr>
            <a:cxnSpLocks/>
          </p:cNvCxnSpPr>
          <p:nvPr/>
        </p:nvCxnSpPr>
        <p:spPr>
          <a:xfrm flipV="1">
            <a:off x="7575477" y="3274310"/>
            <a:ext cx="0" cy="288519"/>
          </a:xfrm>
          <a:prstGeom prst="straightConnector1">
            <a:avLst/>
          </a:prstGeom>
          <a:ln w="19050" cmpd="sng">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89" name="Can 88">
            <a:extLst>
              <a:ext uri="{FF2B5EF4-FFF2-40B4-BE49-F238E27FC236}">
                <a16:creationId xmlns:a16="http://schemas.microsoft.com/office/drawing/2014/main" id="{0998F02F-B23A-0C48-81B5-6921203DA84D}"/>
              </a:ext>
            </a:extLst>
          </p:cNvPr>
          <p:cNvSpPr/>
          <p:nvPr/>
        </p:nvSpPr>
        <p:spPr bwMode="gray">
          <a:xfrm>
            <a:off x="10419404" y="2581783"/>
            <a:ext cx="885168" cy="476563"/>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Secrets</a:t>
            </a:r>
          </a:p>
        </p:txBody>
      </p:sp>
      <p:sp>
        <p:nvSpPr>
          <p:cNvPr id="90" name="Rectangle 89">
            <a:extLst>
              <a:ext uri="{FF2B5EF4-FFF2-40B4-BE49-F238E27FC236}">
                <a16:creationId xmlns:a16="http://schemas.microsoft.com/office/drawing/2014/main" id="{BDC59E8F-B893-014D-A232-DD9786CD0A8F}"/>
              </a:ext>
            </a:extLst>
          </p:cNvPr>
          <p:cNvSpPr>
            <a:spLocks noChangeAspect="1"/>
          </p:cNvSpPr>
          <p:nvPr/>
        </p:nvSpPr>
        <p:spPr>
          <a:xfrm>
            <a:off x="8489928" y="2491517"/>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92" name="Rectangle 91">
            <a:extLst>
              <a:ext uri="{FF2B5EF4-FFF2-40B4-BE49-F238E27FC236}">
                <a16:creationId xmlns:a16="http://schemas.microsoft.com/office/drawing/2014/main" id="{89FBC613-5A3D-8C45-AB73-82348268E23C}"/>
              </a:ext>
            </a:extLst>
          </p:cNvPr>
          <p:cNvSpPr>
            <a:spLocks noChangeAspect="1"/>
          </p:cNvSpPr>
          <p:nvPr/>
        </p:nvSpPr>
        <p:spPr>
          <a:xfrm>
            <a:off x="7122280"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1</a:t>
            </a:r>
          </a:p>
        </p:txBody>
      </p:sp>
      <p:sp>
        <p:nvSpPr>
          <p:cNvPr id="93" name="Rectangle 92">
            <a:extLst>
              <a:ext uri="{FF2B5EF4-FFF2-40B4-BE49-F238E27FC236}">
                <a16:creationId xmlns:a16="http://schemas.microsoft.com/office/drawing/2014/main" id="{3FD940BA-EB36-B144-B6E7-490E01CF6CEA}"/>
              </a:ext>
            </a:extLst>
          </p:cNvPr>
          <p:cNvSpPr>
            <a:spLocks noChangeAspect="1"/>
          </p:cNvSpPr>
          <p:nvPr/>
        </p:nvSpPr>
        <p:spPr>
          <a:xfrm>
            <a:off x="79761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2</a:t>
            </a:r>
          </a:p>
        </p:txBody>
      </p:sp>
      <p:grpSp>
        <p:nvGrpSpPr>
          <p:cNvPr id="94" name="Group 93">
            <a:extLst>
              <a:ext uri="{FF2B5EF4-FFF2-40B4-BE49-F238E27FC236}">
                <a16:creationId xmlns:a16="http://schemas.microsoft.com/office/drawing/2014/main" id="{B1EE5C57-72B5-264A-8AAF-7EDBDC4163EF}"/>
              </a:ext>
            </a:extLst>
          </p:cNvPr>
          <p:cNvGrpSpPr/>
          <p:nvPr/>
        </p:nvGrpSpPr>
        <p:grpSpPr>
          <a:xfrm>
            <a:off x="7250922" y="4403419"/>
            <a:ext cx="424087" cy="404291"/>
            <a:chOff x="7034380" y="4636547"/>
            <a:chExt cx="432379" cy="446827"/>
          </a:xfrm>
        </p:grpSpPr>
        <p:pic>
          <p:nvPicPr>
            <p:cNvPr id="95" name="Picture 94">
              <a:extLst>
                <a:ext uri="{FF2B5EF4-FFF2-40B4-BE49-F238E27FC236}">
                  <a16:creationId xmlns:a16="http://schemas.microsoft.com/office/drawing/2014/main" id="{F57A666E-837C-7C43-BF6B-E0A8FB070F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4380" y="4636547"/>
              <a:ext cx="432379" cy="446827"/>
            </a:xfrm>
            <a:prstGeom prst="rect">
              <a:avLst/>
            </a:prstGeom>
          </p:spPr>
        </p:pic>
        <p:sp>
          <p:nvSpPr>
            <p:cNvPr id="96" name="TextBox 95">
              <a:extLst>
                <a:ext uri="{FF2B5EF4-FFF2-40B4-BE49-F238E27FC236}">
                  <a16:creationId xmlns:a16="http://schemas.microsoft.com/office/drawing/2014/main" id="{49BDF28F-E26C-014F-9698-386EE29FE30F}"/>
                </a:ext>
              </a:extLst>
            </p:cNvPr>
            <p:cNvSpPr txBox="1"/>
            <p:nvPr/>
          </p:nvSpPr>
          <p:spPr>
            <a:xfrm>
              <a:off x="7136286" y="4789742"/>
              <a:ext cx="228567" cy="136344"/>
            </a:xfrm>
            <a:prstGeom prst="rect">
              <a:avLst/>
            </a:prstGeom>
            <a:noFill/>
          </p:spPr>
          <p:txBody>
            <a:bodyPr wrap="square" lIns="0" tIns="0" rIns="0" bIns="0" rtlCol="0">
              <a:noAutofit/>
            </a:bodyPr>
            <a:lstStyle/>
            <a:p>
              <a:pPr>
                <a:lnSpc>
                  <a:spcPct val="90000"/>
                </a:lnSpc>
              </a:pPr>
              <a:r>
                <a:rPr lang="en-US" sz="1200" dirty="0">
                  <a:solidFill>
                    <a:schemeClr val="bg1"/>
                  </a:solidFill>
                </a:rPr>
                <a:t>AS</a:t>
              </a:r>
            </a:p>
          </p:txBody>
        </p:sp>
      </p:grpSp>
      <p:pic>
        <p:nvPicPr>
          <p:cNvPr id="97" name="Picture 96">
            <a:extLst>
              <a:ext uri="{FF2B5EF4-FFF2-40B4-BE49-F238E27FC236}">
                <a16:creationId xmlns:a16="http://schemas.microsoft.com/office/drawing/2014/main" id="{EBC77A58-EC81-1C49-B4D4-6B41FF82808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85297" y="4400483"/>
            <a:ext cx="424087" cy="419866"/>
          </a:xfrm>
          <a:prstGeom prst="rect">
            <a:avLst/>
          </a:prstGeom>
        </p:spPr>
      </p:pic>
      <p:sp>
        <p:nvSpPr>
          <p:cNvPr id="98" name="TextBox 97">
            <a:extLst>
              <a:ext uri="{FF2B5EF4-FFF2-40B4-BE49-F238E27FC236}">
                <a16:creationId xmlns:a16="http://schemas.microsoft.com/office/drawing/2014/main" id="{9FDA6A90-2E2B-6C4B-9583-62B8DD9CB187}"/>
              </a:ext>
            </a:extLst>
          </p:cNvPr>
          <p:cNvSpPr txBox="1"/>
          <p:nvPr/>
        </p:nvSpPr>
        <p:spPr>
          <a:xfrm>
            <a:off x="8130429" y="4557447"/>
            <a:ext cx="309603" cy="128040"/>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99" name="Rectangle 98">
            <a:extLst>
              <a:ext uri="{FF2B5EF4-FFF2-40B4-BE49-F238E27FC236}">
                <a16:creationId xmlns:a16="http://schemas.microsoft.com/office/drawing/2014/main" id="{EA92EC96-8C9C-A841-AA1D-61CCFDFCDCDE}"/>
              </a:ext>
            </a:extLst>
          </p:cNvPr>
          <p:cNvSpPr>
            <a:spLocks noChangeAspect="1"/>
          </p:cNvSpPr>
          <p:nvPr/>
        </p:nvSpPr>
        <p:spPr>
          <a:xfrm>
            <a:off x="86638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3</a:t>
            </a:r>
          </a:p>
        </p:txBody>
      </p:sp>
      <p:sp>
        <p:nvSpPr>
          <p:cNvPr id="100" name="Rectangle 99">
            <a:extLst>
              <a:ext uri="{FF2B5EF4-FFF2-40B4-BE49-F238E27FC236}">
                <a16:creationId xmlns:a16="http://schemas.microsoft.com/office/drawing/2014/main" id="{222AF0E8-C1F1-F840-BE5F-5DFC12E4B2B5}"/>
              </a:ext>
            </a:extLst>
          </p:cNvPr>
          <p:cNvSpPr>
            <a:spLocks noChangeAspect="1"/>
          </p:cNvSpPr>
          <p:nvPr/>
        </p:nvSpPr>
        <p:spPr>
          <a:xfrm>
            <a:off x="9357084" y="4344375"/>
            <a:ext cx="644754" cy="638336"/>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4</a:t>
            </a:r>
          </a:p>
        </p:txBody>
      </p:sp>
      <p:sp>
        <p:nvSpPr>
          <p:cNvPr id="101" name="Rectangle 100">
            <a:extLst>
              <a:ext uri="{FF2B5EF4-FFF2-40B4-BE49-F238E27FC236}">
                <a16:creationId xmlns:a16="http://schemas.microsoft.com/office/drawing/2014/main" id="{5CE48BFB-5BB9-2C45-A983-0E2E1CF51FEF}"/>
              </a:ext>
            </a:extLst>
          </p:cNvPr>
          <p:cNvSpPr>
            <a:spLocks noChangeAspect="1"/>
          </p:cNvSpPr>
          <p:nvPr/>
        </p:nvSpPr>
        <p:spPr>
          <a:xfrm>
            <a:off x="10057913" y="4344375"/>
            <a:ext cx="634536" cy="63962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5</a:t>
            </a:r>
          </a:p>
        </p:txBody>
      </p:sp>
      <p:sp>
        <p:nvSpPr>
          <p:cNvPr id="102" name="Rectangle 101">
            <a:extLst>
              <a:ext uri="{FF2B5EF4-FFF2-40B4-BE49-F238E27FC236}">
                <a16:creationId xmlns:a16="http://schemas.microsoft.com/office/drawing/2014/main" id="{6DDB98D1-5AEF-FD46-B237-9E8755275FEE}"/>
              </a:ext>
            </a:extLst>
          </p:cNvPr>
          <p:cNvSpPr>
            <a:spLocks noChangeAspect="1"/>
          </p:cNvSpPr>
          <p:nvPr/>
        </p:nvSpPr>
        <p:spPr>
          <a:xfrm>
            <a:off x="10746867" y="4346355"/>
            <a:ext cx="646750" cy="636341"/>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6</a:t>
            </a:r>
          </a:p>
        </p:txBody>
      </p:sp>
      <p:sp>
        <p:nvSpPr>
          <p:cNvPr id="103" name="Cube 102">
            <a:extLst>
              <a:ext uri="{FF2B5EF4-FFF2-40B4-BE49-F238E27FC236}">
                <a16:creationId xmlns:a16="http://schemas.microsoft.com/office/drawing/2014/main" id="{BEF25B9D-C3D9-324A-B807-892F4028E489}"/>
              </a:ext>
            </a:extLst>
          </p:cNvPr>
          <p:cNvSpPr/>
          <p:nvPr/>
        </p:nvSpPr>
        <p:spPr>
          <a:xfrm>
            <a:off x="9504474" y="4421918"/>
            <a:ext cx="348538"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04" name="TextBox 103">
            <a:extLst>
              <a:ext uri="{FF2B5EF4-FFF2-40B4-BE49-F238E27FC236}">
                <a16:creationId xmlns:a16="http://schemas.microsoft.com/office/drawing/2014/main" id="{3A7A314F-EB99-1743-B825-1F0E1F0C127F}"/>
              </a:ext>
            </a:extLst>
          </p:cNvPr>
          <p:cNvSpPr txBox="1"/>
          <p:nvPr/>
        </p:nvSpPr>
        <p:spPr>
          <a:xfrm>
            <a:off x="9498149" y="4575123"/>
            <a:ext cx="285597" cy="107647"/>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pic>
        <p:nvPicPr>
          <p:cNvPr id="105" name="Picture 104">
            <a:extLst>
              <a:ext uri="{FF2B5EF4-FFF2-40B4-BE49-F238E27FC236}">
                <a16:creationId xmlns:a16="http://schemas.microsoft.com/office/drawing/2014/main" id="{5CB13024-45AA-B344-9255-1864651BCA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84156" y="4389380"/>
            <a:ext cx="424087" cy="419866"/>
          </a:xfrm>
          <a:prstGeom prst="rect">
            <a:avLst/>
          </a:prstGeom>
        </p:spPr>
      </p:pic>
      <p:sp>
        <p:nvSpPr>
          <p:cNvPr id="106" name="TextBox 105">
            <a:extLst>
              <a:ext uri="{FF2B5EF4-FFF2-40B4-BE49-F238E27FC236}">
                <a16:creationId xmlns:a16="http://schemas.microsoft.com/office/drawing/2014/main" id="{EF423436-E3AE-F342-897C-49405C2FC179}"/>
              </a:ext>
            </a:extLst>
          </p:cNvPr>
          <p:cNvSpPr txBox="1"/>
          <p:nvPr/>
        </p:nvSpPr>
        <p:spPr>
          <a:xfrm>
            <a:off x="8851527" y="4560883"/>
            <a:ext cx="234057" cy="102818"/>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107" name="Cube 106">
            <a:extLst>
              <a:ext uri="{FF2B5EF4-FFF2-40B4-BE49-F238E27FC236}">
                <a16:creationId xmlns:a16="http://schemas.microsoft.com/office/drawing/2014/main" id="{7E93526B-324F-4E40-A1AB-73B7E7CA99F4}"/>
              </a:ext>
            </a:extLst>
          </p:cNvPr>
          <p:cNvSpPr/>
          <p:nvPr/>
        </p:nvSpPr>
        <p:spPr>
          <a:xfrm>
            <a:off x="10212766" y="4425041"/>
            <a:ext cx="348538"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08" name="TextBox 107">
            <a:extLst>
              <a:ext uri="{FF2B5EF4-FFF2-40B4-BE49-F238E27FC236}">
                <a16:creationId xmlns:a16="http://schemas.microsoft.com/office/drawing/2014/main" id="{7D06C07E-B40A-8C4C-B761-4C1340A0703C}"/>
              </a:ext>
            </a:extLst>
          </p:cNvPr>
          <p:cNvSpPr txBox="1"/>
          <p:nvPr/>
        </p:nvSpPr>
        <p:spPr>
          <a:xfrm>
            <a:off x="10204772" y="4575123"/>
            <a:ext cx="284342" cy="123365"/>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109" name="Cube 108">
            <a:extLst>
              <a:ext uri="{FF2B5EF4-FFF2-40B4-BE49-F238E27FC236}">
                <a16:creationId xmlns:a16="http://schemas.microsoft.com/office/drawing/2014/main" id="{50990247-E01A-EA4E-AFE5-C25B0425C19A}"/>
              </a:ext>
            </a:extLst>
          </p:cNvPr>
          <p:cNvSpPr/>
          <p:nvPr/>
        </p:nvSpPr>
        <p:spPr>
          <a:xfrm>
            <a:off x="10905568" y="4421918"/>
            <a:ext cx="348538"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0" name="TextBox 109">
            <a:extLst>
              <a:ext uri="{FF2B5EF4-FFF2-40B4-BE49-F238E27FC236}">
                <a16:creationId xmlns:a16="http://schemas.microsoft.com/office/drawing/2014/main" id="{7F16C48E-A3B9-E242-8621-169DF2C2A677}"/>
              </a:ext>
            </a:extLst>
          </p:cNvPr>
          <p:cNvSpPr txBox="1"/>
          <p:nvPr/>
        </p:nvSpPr>
        <p:spPr>
          <a:xfrm>
            <a:off x="10890044" y="4575123"/>
            <a:ext cx="284075" cy="123365"/>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111" name="Can 110">
            <a:extLst>
              <a:ext uri="{FF2B5EF4-FFF2-40B4-BE49-F238E27FC236}">
                <a16:creationId xmlns:a16="http://schemas.microsoft.com/office/drawing/2014/main" id="{9111BFB4-8694-3541-930B-690B5EE5D6D5}"/>
              </a:ext>
            </a:extLst>
          </p:cNvPr>
          <p:cNvSpPr/>
          <p:nvPr/>
        </p:nvSpPr>
        <p:spPr bwMode="gray">
          <a:xfrm>
            <a:off x="7529652" y="5275065"/>
            <a:ext cx="3557915" cy="387374"/>
          </a:xfrm>
          <a:prstGeom prst="can">
            <a:avLst/>
          </a:prstGeom>
          <a:solidFill>
            <a:schemeClr val="accent6">
              <a:lumMod val="60000"/>
              <a:lumOff val="40000"/>
            </a:schemeClr>
          </a:solid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112" name="Rounded Rectangle 111">
            <a:extLst>
              <a:ext uri="{FF2B5EF4-FFF2-40B4-BE49-F238E27FC236}">
                <a16:creationId xmlns:a16="http://schemas.microsoft.com/office/drawing/2014/main" id="{E1EC7DB7-E061-F04D-92CD-3891FD66D417}"/>
              </a:ext>
            </a:extLst>
          </p:cNvPr>
          <p:cNvSpPr/>
          <p:nvPr/>
        </p:nvSpPr>
        <p:spPr bwMode="gray">
          <a:xfrm>
            <a:off x="7817674" y="5403943"/>
            <a:ext cx="716839" cy="214534"/>
          </a:xfrm>
          <a:prstGeom prst="roundRect">
            <a:avLst/>
          </a:prstGeom>
          <a:solidFill>
            <a:srgbClr val="7030A0"/>
          </a:solidFill>
          <a:ln w="1587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Logs </a:t>
            </a:r>
          </a:p>
        </p:txBody>
      </p:sp>
      <p:sp>
        <p:nvSpPr>
          <p:cNvPr id="113" name="Rounded Rectangle 112">
            <a:extLst>
              <a:ext uri="{FF2B5EF4-FFF2-40B4-BE49-F238E27FC236}">
                <a16:creationId xmlns:a16="http://schemas.microsoft.com/office/drawing/2014/main" id="{EFBDD460-C974-604B-9535-3686CFB0BBD5}"/>
              </a:ext>
            </a:extLst>
          </p:cNvPr>
          <p:cNvSpPr/>
          <p:nvPr/>
        </p:nvSpPr>
        <p:spPr bwMode="gray">
          <a:xfrm>
            <a:off x="9961685" y="5403943"/>
            <a:ext cx="964066" cy="214534"/>
          </a:xfrm>
          <a:prstGeom prst="roundRect">
            <a:avLst/>
          </a:prstGeom>
          <a:solidFill>
            <a:srgbClr val="92D050"/>
          </a:solidFill>
          <a:ln w="1587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Application</a:t>
            </a:r>
          </a:p>
        </p:txBody>
      </p:sp>
      <p:sp>
        <p:nvSpPr>
          <p:cNvPr id="114" name="Rounded Rectangle 113">
            <a:extLst>
              <a:ext uri="{FF2B5EF4-FFF2-40B4-BE49-F238E27FC236}">
                <a16:creationId xmlns:a16="http://schemas.microsoft.com/office/drawing/2014/main" id="{13BE5545-4061-BA4D-9F0C-4AB4AAAEBD43}"/>
              </a:ext>
            </a:extLst>
          </p:cNvPr>
          <p:cNvSpPr/>
          <p:nvPr/>
        </p:nvSpPr>
        <p:spPr bwMode="gray">
          <a:xfrm>
            <a:off x="8610529" y="5403942"/>
            <a:ext cx="1272495" cy="214535"/>
          </a:xfrm>
          <a:prstGeom prst="roundRect">
            <a:avLst/>
          </a:prstGeom>
          <a:solidFill>
            <a:schemeClr val="accent2"/>
          </a:solidFill>
          <a:ln w="1587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Domain </a:t>
            </a:r>
          </a:p>
        </p:txBody>
      </p:sp>
      <p:sp>
        <p:nvSpPr>
          <p:cNvPr id="46" name="Rectangle 45">
            <a:extLst>
              <a:ext uri="{FF2B5EF4-FFF2-40B4-BE49-F238E27FC236}">
                <a16:creationId xmlns:a16="http://schemas.microsoft.com/office/drawing/2014/main" id="{AC678483-6130-E448-BF18-DEBF438B0299}"/>
              </a:ext>
            </a:extLst>
          </p:cNvPr>
          <p:cNvSpPr/>
          <p:nvPr/>
        </p:nvSpPr>
        <p:spPr>
          <a:xfrm>
            <a:off x="7875162" y="4112875"/>
            <a:ext cx="3663993" cy="9756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Tree>
    <p:extLst>
      <p:ext uri="{BB962C8B-B14F-4D97-AF65-F5344CB8AC3E}">
        <p14:creationId xmlns:p14="http://schemas.microsoft.com/office/powerpoint/2010/main" val="1805914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45F9C7-D64B-F945-BAA9-35BB9E11AD38}"/>
              </a:ext>
            </a:extLst>
          </p:cNvPr>
          <p:cNvSpPr>
            <a:spLocks noGrp="1"/>
          </p:cNvSpPr>
          <p:nvPr>
            <p:ph type="ftr" sz="quarter" idx="3"/>
          </p:nvPr>
        </p:nvSpPr>
        <p:spPr>
          <a:xfrm>
            <a:off x="1050573"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964676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Which model should I use?</a:t>
            </a:r>
          </a:p>
        </p:txBody>
      </p:sp>
      <p:sp>
        <p:nvSpPr>
          <p:cNvPr id="3" name="Content Placeholder 2"/>
          <p:cNvSpPr>
            <a:spLocks noGrp="1"/>
          </p:cNvSpPr>
          <p:nvPr>
            <p:ph idx="1"/>
          </p:nvPr>
        </p:nvSpPr>
        <p:spPr>
          <a:xfrm>
            <a:off x="531289" y="1981200"/>
            <a:ext cx="11129420" cy="4575048"/>
          </a:xfrm>
        </p:spPr>
        <p:txBody>
          <a:bodyPr>
            <a:normAutofit/>
          </a:bodyPr>
          <a:lstStyle/>
          <a:p>
            <a:pPr marL="457200" indent="-457200">
              <a:buFont typeface="Arial" charset="0"/>
              <a:buChar char="•"/>
            </a:pPr>
            <a:r>
              <a:rPr lang="en-US" dirty="0"/>
              <a:t>The key difference is how updates are handled </a:t>
            </a:r>
          </a:p>
          <a:p>
            <a:pPr marL="742950" lvl="1" indent="-285750">
              <a:buFont typeface="Arial" charset="0"/>
              <a:buChar char="•"/>
            </a:pPr>
            <a:r>
              <a:rPr lang="en-US" sz="2000" dirty="0"/>
              <a:t>Java updates</a:t>
            </a:r>
          </a:p>
          <a:p>
            <a:pPr marL="742950" lvl="1" indent="-285750">
              <a:buFont typeface="Arial" charset="0"/>
              <a:buChar char="•"/>
            </a:pPr>
            <a:r>
              <a:rPr lang="en-US" sz="2000" dirty="0"/>
              <a:t>WebLogic patching</a:t>
            </a:r>
          </a:p>
          <a:p>
            <a:pPr marL="742950" lvl="1" indent="-285750">
              <a:buFont typeface="Arial" charset="0"/>
              <a:buChar char="•"/>
            </a:pPr>
            <a:r>
              <a:rPr lang="en-US" sz="2000" dirty="0"/>
              <a:t>WebLogic configuration changes</a:t>
            </a:r>
          </a:p>
          <a:p>
            <a:pPr marL="742950" lvl="1" indent="-285750">
              <a:buFont typeface="Arial" charset="0"/>
              <a:buChar char="•"/>
            </a:pPr>
            <a:r>
              <a:rPr lang="en-US" sz="2000" dirty="0"/>
              <a:t>Application updates</a:t>
            </a:r>
          </a:p>
          <a:p>
            <a:pPr marL="457200" indent="-457200">
              <a:buFont typeface="Arial" charset="0"/>
              <a:buChar char="•"/>
            </a:pPr>
            <a:r>
              <a:rPr lang="en-US" dirty="0"/>
              <a:t>Are you fully embracing the CI/CD "DevOps" model and intend to manage change through that process? </a:t>
            </a:r>
          </a:p>
          <a:p>
            <a:pPr lvl="2"/>
            <a:r>
              <a:rPr lang="en-US" dirty="0"/>
              <a:t>e.g. create new images every time there is an update.</a:t>
            </a:r>
          </a:p>
          <a:p>
            <a:pPr marL="457200" indent="-457200">
              <a:buFont typeface="Arial" charset="0"/>
              <a:buChar char="•"/>
            </a:pPr>
            <a:r>
              <a:rPr lang="en-US" dirty="0"/>
              <a:t>Are you making changes to configurations and deployments in running systems? </a:t>
            </a:r>
          </a:p>
          <a:p>
            <a:pPr lvl="2"/>
            <a:r>
              <a:rPr lang="en-US" dirty="0"/>
              <a:t>e.g. run WLST online to dynamically change your domain configuration.</a:t>
            </a:r>
          </a:p>
          <a:p>
            <a:endParaRPr lang="en-US"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Tree>
    <p:extLst>
      <p:ext uri="{BB962C8B-B14F-4D97-AF65-F5344CB8AC3E}">
        <p14:creationId xmlns:p14="http://schemas.microsoft.com/office/powerpoint/2010/main" val="43890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Configuration Overrides</a:t>
            </a:r>
          </a:p>
        </p:txBody>
      </p:sp>
      <p:sp>
        <p:nvSpPr>
          <p:cNvPr id="4" name="Footer Placeholder 3"/>
          <p:cNvSpPr>
            <a:spLocks noGrp="1"/>
          </p:cNvSpPr>
          <p:nvPr>
            <p:ph type="ftr" sz="quarter" idx="11"/>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1375442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Configuration Overrides</a:t>
            </a:r>
          </a:p>
        </p:txBody>
      </p:sp>
      <p:sp>
        <p:nvSpPr>
          <p:cNvPr id="3" name="Content Placeholder 2"/>
          <p:cNvSpPr>
            <a:spLocks noGrp="1"/>
          </p:cNvSpPr>
          <p:nvPr>
            <p:ph idx="1"/>
          </p:nvPr>
        </p:nvSpPr>
        <p:spPr>
          <a:xfrm>
            <a:off x="531289" y="1981199"/>
            <a:ext cx="11129420" cy="4325007"/>
          </a:xfrm>
        </p:spPr>
        <p:txBody>
          <a:bodyPr/>
          <a:lstStyle/>
          <a:p>
            <a:pPr marL="457200" indent="-457200">
              <a:buFont typeface="Arial" charset="0"/>
              <a:buChar char="•"/>
            </a:pPr>
            <a:r>
              <a:rPr lang="en-US" dirty="0"/>
              <a:t>WebLogic Images containing Application, domain configuration, resources are immutable</a:t>
            </a:r>
          </a:p>
          <a:p>
            <a:pPr marL="457200" indent="-457200">
              <a:buFont typeface="Arial" charset="0"/>
              <a:buChar char="•"/>
            </a:pPr>
            <a:r>
              <a:rPr lang="en-US" dirty="0"/>
              <a:t>These Docker images must be portable  </a:t>
            </a:r>
          </a:p>
          <a:p>
            <a:pPr lvl="2"/>
            <a:r>
              <a:rPr lang="en-US" dirty="0"/>
              <a:t>Development -&gt; Testing -&gt; Production</a:t>
            </a:r>
          </a:p>
          <a:p>
            <a:pPr marL="457200" indent="-457200">
              <a:buFont typeface="Arial" charset="0"/>
              <a:buChar char="•"/>
            </a:pPr>
            <a:r>
              <a:rPr lang="en-US" dirty="0"/>
              <a:t>Follow the customer’s CI/CD process</a:t>
            </a:r>
          </a:p>
          <a:p>
            <a:pPr marL="457200" indent="-457200">
              <a:buFont typeface="Arial" charset="0"/>
              <a:buChar char="•"/>
            </a:pPr>
            <a:r>
              <a:rPr lang="en-US" dirty="0"/>
              <a:t>Therefore, customers need a mechanism to override certain domain configuration</a:t>
            </a:r>
          </a:p>
          <a:p>
            <a:pPr lvl="2"/>
            <a:r>
              <a:rPr lang="en-US" dirty="0"/>
              <a:t>e.g. Provide data source URL and credentials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Tree>
    <p:extLst>
      <p:ext uri="{BB962C8B-B14F-4D97-AF65-F5344CB8AC3E}">
        <p14:creationId xmlns:p14="http://schemas.microsoft.com/office/powerpoint/2010/main" val="5875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7EAA-1940-C444-8D55-006012DD3567}"/>
              </a:ext>
            </a:extLst>
          </p:cNvPr>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Domain Introspection and Config Override Generation</a:t>
            </a:r>
          </a:p>
        </p:txBody>
      </p:sp>
      <p:sp>
        <p:nvSpPr>
          <p:cNvPr id="4" name="Footer Placeholder 3">
            <a:extLst>
              <a:ext uri="{FF2B5EF4-FFF2-40B4-BE49-F238E27FC236}">
                <a16:creationId xmlns:a16="http://schemas.microsoft.com/office/drawing/2014/main" id="{1420F72C-215F-7E4F-9237-A562708EBCE8}"/>
              </a:ext>
            </a:extLst>
          </p:cNvPr>
          <p:cNvSpPr>
            <a:spLocks noGrp="1"/>
          </p:cNvSpPr>
          <p:nvPr>
            <p:ph type="ftr" sz="quarter" idx="11"/>
          </p:nvPr>
        </p:nvSpPr>
        <p:spPr/>
        <p:txBody>
          <a:bodyPr/>
          <a:lstStyle/>
          <a:p>
            <a:r>
              <a:rPr lang="en-US"/>
              <a:t>Confidential – Oracle Internal/Restricted/Highly Restricted</a:t>
            </a:r>
            <a:endParaRPr lang="en-US" dirty="0"/>
          </a:p>
        </p:txBody>
      </p:sp>
      <p:pic>
        <p:nvPicPr>
          <p:cNvPr id="7" name="Picture 6">
            <a:extLst>
              <a:ext uri="{FF2B5EF4-FFF2-40B4-BE49-F238E27FC236}">
                <a16:creationId xmlns:a16="http://schemas.microsoft.com/office/drawing/2014/main" id="{4097A5E1-6108-DE4F-96B2-D8FCF91B1067}"/>
              </a:ext>
            </a:extLst>
          </p:cNvPr>
          <p:cNvPicPr>
            <a:picLocks noChangeAspect="1"/>
          </p:cNvPicPr>
          <p:nvPr/>
        </p:nvPicPr>
        <p:blipFill>
          <a:blip r:embed="rId2"/>
          <a:stretch>
            <a:fillRect/>
          </a:stretch>
        </p:blipFill>
        <p:spPr>
          <a:xfrm>
            <a:off x="5557311" y="2241324"/>
            <a:ext cx="5318920" cy="3678249"/>
          </a:xfrm>
          <a:prstGeom prst="rect">
            <a:avLst/>
          </a:prstGeom>
          <a:ln>
            <a:noFill/>
          </a:ln>
        </p:spPr>
      </p:pic>
      <p:sp>
        <p:nvSpPr>
          <p:cNvPr id="8" name="TextBox 7">
            <a:extLst>
              <a:ext uri="{FF2B5EF4-FFF2-40B4-BE49-F238E27FC236}">
                <a16:creationId xmlns:a16="http://schemas.microsoft.com/office/drawing/2014/main" id="{38D88F22-5542-2145-9FFA-A78276C85ED0}"/>
              </a:ext>
            </a:extLst>
          </p:cNvPr>
          <p:cNvSpPr txBox="1"/>
          <p:nvPr/>
        </p:nvSpPr>
        <p:spPr>
          <a:xfrm>
            <a:off x="7349202" y="1966709"/>
            <a:ext cx="1735133" cy="191010"/>
          </a:xfrm>
          <a:prstGeom prst="rect">
            <a:avLst/>
          </a:prstGeom>
          <a:noFill/>
        </p:spPr>
        <p:txBody>
          <a:bodyPr wrap="square" lIns="0" tIns="0" rIns="0" bIns="0" rtlCol="0">
            <a:noAutofit/>
          </a:bodyPr>
          <a:lstStyle/>
          <a:p>
            <a:pPr algn="ctr">
              <a:lnSpc>
                <a:spcPct val="90000"/>
              </a:lnSpc>
            </a:pPr>
            <a:r>
              <a:rPr lang="en-US" sz="1600" b="1" dirty="0">
                <a:latin typeface="Oracle Sans" panose="020B0503020204020204" pitchFamily="34" charset="0"/>
                <a:cs typeface="Oracle Sans" panose="020B0503020204020204" pitchFamily="34" charset="0"/>
              </a:rPr>
              <a:t>Introspection Job</a:t>
            </a:r>
          </a:p>
        </p:txBody>
      </p:sp>
      <p:pic>
        <p:nvPicPr>
          <p:cNvPr id="9" name="Picture 12" descr="Image result for customer icon">
            <a:extLst>
              <a:ext uri="{FF2B5EF4-FFF2-40B4-BE49-F238E27FC236}">
                <a16:creationId xmlns:a16="http://schemas.microsoft.com/office/drawing/2014/main" id="{CC2F5CE2-D5C4-4F46-B6E1-D2E66A7DC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10728" y="2309153"/>
            <a:ext cx="1496080" cy="149608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an 9">
            <a:extLst>
              <a:ext uri="{FF2B5EF4-FFF2-40B4-BE49-F238E27FC236}">
                <a16:creationId xmlns:a16="http://schemas.microsoft.com/office/drawing/2014/main" id="{867A784D-4D9E-1B46-B3A1-001AA7D07A37}"/>
              </a:ext>
            </a:extLst>
          </p:cNvPr>
          <p:cNvSpPr/>
          <p:nvPr/>
        </p:nvSpPr>
        <p:spPr bwMode="gray">
          <a:xfrm>
            <a:off x="2616423" y="2701361"/>
            <a:ext cx="999280" cy="711666"/>
          </a:xfrm>
          <a:prstGeom prst="can">
            <a:avLst/>
          </a:prstGeom>
          <a:solidFill>
            <a:srgbClr val="00B0F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r>
              <a:rPr lang="en-US" sz="1797" dirty="0">
                <a:solidFill>
                  <a:schemeClr val="bg1"/>
                </a:solidFill>
              </a:rPr>
              <a:t>Domain</a:t>
            </a:r>
          </a:p>
        </p:txBody>
      </p:sp>
      <p:sp>
        <p:nvSpPr>
          <p:cNvPr id="11" name="TextBox 10">
            <a:extLst>
              <a:ext uri="{FF2B5EF4-FFF2-40B4-BE49-F238E27FC236}">
                <a16:creationId xmlns:a16="http://schemas.microsoft.com/office/drawing/2014/main" id="{F2449288-7ED7-B342-8473-157C31314304}"/>
              </a:ext>
            </a:extLst>
          </p:cNvPr>
          <p:cNvSpPr txBox="1"/>
          <p:nvPr/>
        </p:nvSpPr>
        <p:spPr>
          <a:xfrm>
            <a:off x="2968784" y="3556014"/>
            <a:ext cx="1735133" cy="518556"/>
          </a:xfrm>
          <a:prstGeom prst="rect">
            <a:avLst/>
          </a:prstGeom>
          <a:noFill/>
        </p:spPr>
        <p:txBody>
          <a:bodyPr wrap="square" lIns="0" tIns="0" rIns="0" bIns="0" rtlCol="0">
            <a:noAutofit/>
          </a:bodyPr>
          <a:lstStyle/>
          <a:p>
            <a:pPr algn="ctr">
              <a:lnSpc>
                <a:spcPct val="90000"/>
              </a:lnSpc>
            </a:pPr>
            <a:r>
              <a:rPr lang="en-US" sz="1600" dirty="0"/>
              <a:t>Customer provided override templates</a:t>
            </a:r>
          </a:p>
        </p:txBody>
      </p:sp>
      <p:sp>
        <p:nvSpPr>
          <p:cNvPr id="12" name="Oval 11">
            <a:extLst>
              <a:ext uri="{FF2B5EF4-FFF2-40B4-BE49-F238E27FC236}">
                <a16:creationId xmlns:a16="http://schemas.microsoft.com/office/drawing/2014/main" id="{56D74352-772C-C943-A9A1-845F2A4E219C}"/>
              </a:ext>
            </a:extLst>
          </p:cNvPr>
          <p:cNvSpPr>
            <a:spLocks noChangeAspect="1"/>
          </p:cNvSpPr>
          <p:nvPr/>
        </p:nvSpPr>
        <p:spPr>
          <a:xfrm>
            <a:off x="1507135" y="4795850"/>
            <a:ext cx="1799338" cy="43043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Operator</a:t>
            </a:r>
          </a:p>
        </p:txBody>
      </p:sp>
      <p:sp>
        <p:nvSpPr>
          <p:cNvPr id="13" name="TextBox 12">
            <a:extLst>
              <a:ext uri="{FF2B5EF4-FFF2-40B4-BE49-F238E27FC236}">
                <a16:creationId xmlns:a16="http://schemas.microsoft.com/office/drawing/2014/main" id="{951627CC-58FA-DD4B-97DB-C0983E3F8AD4}"/>
              </a:ext>
            </a:extLst>
          </p:cNvPr>
          <p:cNvSpPr txBox="1"/>
          <p:nvPr/>
        </p:nvSpPr>
        <p:spPr>
          <a:xfrm>
            <a:off x="2954311" y="5226288"/>
            <a:ext cx="1735133" cy="191010"/>
          </a:xfrm>
          <a:prstGeom prst="rect">
            <a:avLst/>
          </a:prstGeom>
          <a:noFill/>
        </p:spPr>
        <p:txBody>
          <a:bodyPr wrap="square" lIns="0" tIns="0" rIns="0" bIns="0" rtlCol="0">
            <a:noAutofit/>
          </a:bodyPr>
          <a:lstStyle/>
          <a:p>
            <a:pPr algn="ctr">
              <a:lnSpc>
                <a:spcPct val="90000"/>
              </a:lnSpc>
            </a:pPr>
            <a:r>
              <a:rPr lang="en-US" sz="1600" dirty="0"/>
              <a:t>Operator overrides</a:t>
            </a:r>
          </a:p>
        </p:txBody>
      </p:sp>
      <p:cxnSp>
        <p:nvCxnSpPr>
          <p:cNvPr id="14" name="Straight Arrow Connector 13">
            <a:extLst>
              <a:ext uri="{FF2B5EF4-FFF2-40B4-BE49-F238E27FC236}">
                <a16:creationId xmlns:a16="http://schemas.microsoft.com/office/drawing/2014/main" id="{DD0086A3-E748-604C-B59C-4F82753CFF37}"/>
              </a:ext>
            </a:extLst>
          </p:cNvPr>
          <p:cNvCxnSpPr>
            <a:cxnSpLocks/>
          </p:cNvCxnSpPr>
          <p:nvPr/>
        </p:nvCxnSpPr>
        <p:spPr>
          <a:xfrm>
            <a:off x="3821878" y="3122192"/>
            <a:ext cx="2374679" cy="91872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B2064CC-24A5-3B40-8A89-14BD7065905C}"/>
              </a:ext>
            </a:extLst>
          </p:cNvPr>
          <p:cNvCxnSpPr>
            <a:cxnSpLocks/>
          </p:cNvCxnSpPr>
          <p:nvPr/>
        </p:nvCxnSpPr>
        <p:spPr>
          <a:xfrm flipV="1">
            <a:off x="3530760" y="4236322"/>
            <a:ext cx="2665797" cy="67870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CCF65740-C66B-A348-A974-D313B3894BA8}"/>
              </a:ext>
            </a:extLst>
          </p:cNvPr>
          <p:cNvSpPr txBox="1"/>
          <p:nvPr/>
        </p:nvSpPr>
        <p:spPr>
          <a:xfrm>
            <a:off x="6681263" y="3515429"/>
            <a:ext cx="3071012" cy="1779585"/>
          </a:xfrm>
          <a:prstGeom prst="rect">
            <a:avLst/>
          </a:prstGeom>
          <a:noFill/>
        </p:spPr>
        <p:txBody>
          <a:bodyPr wrap="square" lIns="0" tIns="0" rIns="0" bIns="0" rtlCol="0">
            <a:noAutofit/>
          </a:bodyPr>
          <a:lstStyle/>
          <a:p>
            <a:pPr marL="285664" indent="-285664">
              <a:lnSpc>
                <a:spcPct val="90000"/>
              </a:lnSpc>
              <a:buFont typeface="Arial" charset="0"/>
              <a:buChar char="•"/>
            </a:pPr>
            <a:r>
              <a:rPr lang="en-US" sz="1799" dirty="0">
                <a:latin typeface="Oracle Sans" charset="0"/>
                <a:ea typeface="Oracle Sans" charset="0"/>
                <a:cs typeface="Oracle Sans" charset="0"/>
              </a:rPr>
              <a:t>Scan domain configuration for topology and to validate</a:t>
            </a:r>
          </a:p>
          <a:p>
            <a:pPr marL="285664" indent="-285664">
              <a:lnSpc>
                <a:spcPct val="90000"/>
              </a:lnSpc>
              <a:buFont typeface="Arial" charset="0"/>
              <a:buChar char="•"/>
            </a:pPr>
            <a:r>
              <a:rPr lang="en-US" sz="1799" dirty="0">
                <a:latin typeface="Oracle Sans" charset="0"/>
                <a:ea typeface="Oracle Sans" charset="0"/>
                <a:cs typeface="Oracle Sans" charset="0"/>
              </a:rPr>
              <a:t>Generation of final configuration overrides </a:t>
            </a:r>
          </a:p>
        </p:txBody>
      </p:sp>
      <p:sp>
        <p:nvSpPr>
          <p:cNvPr id="16" name="Left Brace 15"/>
          <p:cNvSpPr/>
          <p:nvPr/>
        </p:nvSpPr>
        <p:spPr>
          <a:xfrm>
            <a:off x="6308458" y="3413027"/>
            <a:ext cx="261783" cy="1456036"/>
          </a:xfrm>
          <a:prstGeom prst="leftBrace">
            <a:avLst/>
          </a:prstGeom>
          <a:ln w="28575">
            <a:solidFill>
              <a:schemeClr val="accent2">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bwMode="gray">
          <a:xfrm>
            <a:off x="7111894" y="2475452"/>
            <a:ext cx="2222427" cy="646740"/>
          </a:xfrm>
          <a:prstGeom prst="rect">
            <a:avLst/>
          </a:prstGeom>
          <a:solidFill>
            <a:srgbClr val="0070C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WLS Domain Image</a:t>
            </a:r>
          </a:p>
        </p:txBody>
      </p:sp>
    </p:spTree>
    <p:extLst>
      <p:ext uri="{BB962C8B-B14F-4D97-AF65-F5344CB8AC3E}">
        <p14:creationId xmlns:p14="http://schemas.microsoft.com/office/powerpoint/2010/main" val="16018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User Configuration Overrides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 name="Content Placeholder 2"/>
          <p:cNvSpPr>
            <a:spLocks noGrp="1"/>
          </p:cNvSpPr>
          <p:nvPr>
            <p:ph type="body" idx="4294967295"/>
          </p:nvPr>
        </p:nvSpPr>
        <p:spPr>
          <a:xfrm>
            <a:off x="1522413" y="1947430"/>
            <a:ext cx="9496569" cy="4067175"/>
          </a:xfrm>
        </p:spPr>
        <p:txBody>
          <a:bodyPr/>
          <a:lstStyle/>
          <a:p>
            <a:pPr marL="457200" indent="-457200">
              <a:buFont typeface="Arial" charset="0"/>
              <a:buChar char="•"/>
            </a:pPr>
            <a:r>
              <a:rPr lang="en-US" dirty="0"/>
              <a:t>Typical attributes for overrides include:</a:t>
            </a:r>
          </a:p>
          <a:p>
            <a:pPr marL="800100" lvl="1" indent="-342900">
              <a:spcBef>
                <a:spcPts val="1100"/>
              </a:spcBef>
              <a:buFont typeface="Wingdings" pitchFamily="2" charset="2"/>
              <a:buChar char="§"/>
            </a:pPr>
            <a:r>
              <a:rPr lang="en-US" sz="2400" dirty="0">
                <a:solidFill>
                  <a:schemeClr val="tx1"/>
                </a:solidFill>
              </a:rPr>
              <a:t>User names, passwords, and URLs for: </a:t>
            </a:r>
          </a:p>
          <a:p>
            <a:pPr marL="1257300" lvl="2" indent="-342900">
              <a:buFont typeface="Arial" charset="0"/>
              <a:buChar char="•"/>
            </a:pPr>
            <a:r>
              <a:rPr lang="en-US" dirty="0">
                <a:solidFill>
                  <a:schemeClr val="tx1"/>
                </a:solidFill>
              </a:rPr>
              <a:t>JDBC </a:t>
            </a:r>
            <a:r>
              <a:rPr lang="en-US" dirty="0" err="1">
                <a:solidFill>
                  <a:schemeClr val="tx1"/>
                </a:solidFill>
              </a:rPr>
              <a:t>datasources</a:t>
            </a:r>
            <a:endParaRPr lang="en-US" dirty="0">
              <a:solidFill>
                <a:schemeClr val="tx1"/>
              </a:solidFill>
            </a:endParaRPr>
          </a:p>
          <a:p>
            <a:pPr marL="1257300" lvl="2" indent="-342900">
              <a:buFont typeface="Arial" charset="0"/>
              <a:buChar char="•"/>
            </a:pPr>
            <a:r>
              <a:rPr lang="en-US" dirty="0">
                <a:solidFill>
                  <a:schemeClr val="tx1"/>
                </a:solidFill>
              </a:rPr>
              <a:t>JMS bridges, foreign servers, and SAF</a:t>
            </a:r>
          </a:p>
          <a:p>
            <a:pPr marL="800100" lvl="1" indent="-342900">
              <a:spcBef>
                <a:spcPts val="1100"/>
              </a:spcBef>
              <a:buFont typeface="Wingdings" pitchFamily="2" charset="2"/>
              <a:buChar char="§"/>
            </a:pPr>
            <a:r>
              <a:rPr lang="en-US" sz="2400" dirty="0">
                <a:solidFill>
                  <a:schemeClr val="tx1"/>
                </a:solidFill>
              </a:rPr>
              <a:t>Network channel public addresses: </a:t>
            </a:r>
          </a:p>
          <a:p>
            <a:pPr marL="1257300" lvl="2" indent="-342900">
              <a:buFont typeface="Arial" charset="0"/>
              <a:buChar char="•"/>
            </a:pPr>
            <a:r>
              <a:rPr lang="en-US" dirty="0">
                <a:solidFill>
                  <a:schemeClr val="tx1"/>
                </a:solidFill>
              </a:rPr>
              <a:t>For remote RMI clients (T3, JMS, EJB, JTA)</a:t>
            </a:r>
          </a:p>
          <a:p>
            <a:pPr marL="1257300" lvl="2" indent="-342900">
              <a:buFont typeface="Arial" charset="0"/>
              <a:buChar char="•"/>
            </a:pPr>
            <a:r>
              <a:rPr lang="en-US" dirty="0">
                <a:solidFill>
                  <a:schemeClr val="tx1"/>
                </a:solidFill>
              </a:rPr>
              <a:t>For remote WLST clients</a:t>
            </a:r>
          </a:p>
          <a:p>
            <a:pPr marL="800100" lvl="1" indent="-342900">
              <a:spcBef>
                <a:spcPts val="1100"/>
              </a:spcBef>
              <a:buFont typeface="Wingdings" pitchFamily="2" charset="2"/>
              <a:buChar char="§"/>
            </a:pPr>
            <a:r>
              <a:rPr lang="en-US" sz="2400" dirty="0">
                <a:solidFill>
                  <a:schemeClr val="tx1"/>
                </a:solidFill>
              </a:rPr>
              <a:t>Debugging</a:t>
            </a:r>
          </a:p>
          <a:p>
            <a:pPr marL="800100" lvl="1" indent="-342900">
              <a:spcBef>
                <a:spcPts val="1100"/>
              </a:spcBef>
              <a:buFont typeface="Wingdings" pitchFamily="2" charset="2"/>
              <a:buChar char="§"/>
            </a:pPr>
            <a:r>
              <a:rPr lang="en-US" sz="2400" dirty="0">
                <a:solidFill>
                  <a:schemeClr val="tx1"/>
                </a:solidFill>
              </a:rPr>
              <a:t>Tuning (</a:t>
            </a:r>
            <a:r>
              <a:rPr lang="en-US" sz="2400" dirty="0" err="1">
                <a:solidFill>
                  <a:schemeClr val="tx1"/>
                </a:solidFill>
              </a:rPr>
              <a:t>MaxMessageSize</a:t>
            </a:r>
            <a:r>
              <a:rPr lang="en-US" sz="2400" dirty="0">
                <a:solidFill>
                  <a:schemeClr val="tx1"/>
                </a:solidFill>
              </a:rPr>
              <a:t>, etc.)</a:t>
            </a:r>
          </a:p>
        </p:txBody>
      </p:sp>
    </p:spTree>
    <p:extLst>
      <p:ext uri="{BB962C8B-B14F-4D97-AF65-F5344CB8AC3E}">
        <p14:creationId xmlns:p14="http://schemas.microsoft.com/office/powerpoint/2010/main" val="1513311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Configuration Overrides</a:t>
            </a:r>
          </a:p>
        </p:txBody>
      </p:sp>
      <p:sp>
        <p:nvSpPr>
          <p:cNvPr id="3" name="Content Placeholder 2"/>
          <p:cNvSpPr>
            <a:spLocks noGrp="1"/>
          </p:cNvSpPr>
          <p:nvPr>
            <p:ph idx="1"/>
          </p:nvPr>
        </p:nvSpPr>
        <p:spPr>
          <a:xfrm>
            <a:off x="523775" y="2079339"/>
            <a:ext cx="5264965" cy="4282948"/>
          </a:xfrm>
        </p:spPr>
        <p:txBody>
          <a:bodyPr>
            <a:noAutofit/>
          </a:bodyPr>
          <a:lstStyle/>
          <a:p>
            <a:pPr marL="342900" indent="-342900">
              <a:buFont typeface="Arial" charset="0"/>
              <a:buChar char="•"/>
            </a:pPr>
            <a:r>
              <a:rPr lang="en-US" sz="2400" dirty="0"/>
              <a:t>Create a Kubernetes configuration map that contains: </a:t>
            </a:r>
          </a:p>
          <a:p>
            <a:pPr marL="800100" lvl="1" indent="-342900">
              <a:buFont typeface="Wingdings" pitchFamily="2" charset="2"/>
              <a:buChar char="§"/>
            </a:pPr>
            <a:r>
              <a:rPr lang="en-US" sz="2000" dirty="0"/>
              <a:t>Override templates </a:t>
            </a:r>
          </a:p>
          <a:p>
            <a:pPr marL="342900" indent="-342900">
              <a:spcBef>
                <a:spcPts val="1600"/>
              </a:spcBef>
              <a:buFont typeface="Arial" charset="0"/>
              <a:buChar char="•"/>
            </a:pPr>
            <a:r>
              <a:rPr lang="en-US" sz="2400" dirty="0"/>
              <a:t>Create Kubernetes secrets that contains:</a:t>
            </a:r>
          </a:p>
          <a:p>
            <a:pPr marL="800100" lvl="1" indent="-342900">
              <a:buFont typeface="Wingdings" pitchFamily="2" charset="2"/>
              <a:buChar char="§"/>
            </a:pPr>
            <a:r>
              <a:rPr lang="en-US" dirty="0"/>
              <a:t> </a:t>
            </a:r>
            <a:r>
              <a:rPr lang="en-US" sz="2000" dirty="0"/>
              <a:t>Data source username and password.</a:t>
            </a:r>
          </a:p>
          <a:p>
            <a:pPr marL="342900" indent="-342900">
              <a:spcBef>
                <a:spcPts val="1600"/>
              </a:spcBef>
              <a:buFont typeface="Arial" charset="0"/>
              <a:buChar char="•"/>
            </a:pPr>
            <a:r>
              <a:rPr lang="en-US" sz="2400" dirty="0"/>
              <a:t>Set your domain CR</a:t>
            </a:r>
          </a:p>
          <a:p>
            <a:pPr marL="800100" lvl="1" indent="-342900">
              <a:buFont typeface="Wingdings" pitchFamily="2" charset="2"/>
              <a:buChar char="§"/>
            </a:pPr>
            <a:r>
              <a:rPr lang="en-US" sz="2000" dirty="0"/>
              <a:t>Config map.</a:t>
            </a:r>
          </a:p>
          <a:p>
            <a:pPr marL="800100" lvl="1" indent="-342900">
              <a:buFont typeface="Wingdings" pitchFamily="2" charset="2"/>
              <a:buChar char="§"/>
            </a:pPr>
            <a:r>
              <a:rPr lang="en-US" sz="2000" dirty="0"/>
              <a:t>Secret with the Config Override</a:t>
            </a:r>
          </a:p>
          <a:p>
            <a:pPr marL="342900" indent="-342900">
              <a:spcBef>
                <a:spcPts val="1600"/>
              </a:spcBef>
              <a:buFont typeface="Arial" charset="0"/>
              <a:buChar char="•"/>
            </a:pPr>
            <a:r>
              <a:rPr lang="en-US" sz="2400" dirty="0"/>
              <a:t>Start or restart your domain.</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9203" y="2273300"/>
            <a:ext cx="5211506" cy="3378200"/>
          </a:xfrm>
          <a:prstGeom prst="rect">
            <a:avLst/>
          </a:prstGeom>
        </p:spPr>
      </p:pic>
      <p:sp>
        <p:nvSpPr>
          <p:cNvPr id="8" name="Rectangle 7"/>
          <p:cNvSpPr/>
          <p:nvPr/>
        </p:nvSpPr>
        <p:spPr bwMode="gray">
          <a:xfrm>
            <a:off x="6449203" y="4866347"/>
            <a:ext cx="5211506" cy="412955"/>
          </a:xfrm>
          <a:prstGeom prst="rect">
            <a:avLst/>
          </a:prstGeom>
          <a:noFill/>
          <a:ln w="15875">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Tree>
    <p:extLst>
      <p:ext uri="{BB962C8B-B14F-4D97-AF65-F5344CB8AC3E}">
        <p14:creationId xmlns:p14="http://schemas.microsoft.com/office/powerpoint/2010/main" val="158353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a:t>Life Cycle Operations</a:t>
            </a:r>
          </a:p>
        </p:txBody>
      </p:sp>
      <p:sp>
        <p:nvSpPr>
          <p:cNvPr id="4" name="Footer Placeholder 3"/>
          <p:cNvSpPr>
            <a:spLocks noGrp="1"/>
          </p:cNvSpPr>
          <p:nvPr>
            <p:ph type="ftr" sz="quarter" idx="11"/>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2122841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Operator Lifecycle Management</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a:ext>
            </a:extLst>
          </a:blip>
          <a:stretch>
            <a:fillRect/>
          </a:stretch>
        </p:blipFill>
        <p:spPr>
          <a:xfrm>
            <a:off x="5711825" y="2063750"/>
            <a:ext cx="6480175" cy="3303588"/>
          </a:xfrm>
        </p:spPr>
      </p:pic>
      <p:sp>
        <p:nvSpPr>
          <p:cNvPr id="8" name="TextBox 7"/>
          <p:cNvSpPr txBox="1"/>
          <p:nvPr/>
        </p:nvSpPr>
        <p:spPr>
          <a:xfrm>
            <a:off x="499534" y="2271449"/>
            <a:ext cx="4700587" cy="3304032"/>
          </a:xfrm>
          <a:prstGeom prst="rect">
            <a:avLst/>
          </a:prstGeom>
          <a:noFill/>
        </p:spPr>
        <p:txBody>
          <a:bodyPr wrap="square" lIns="0" tIns="0" rIns="0" bIns="0" rtlCol="0">
            <a:noAutofit/>
          </a:bodyPr>
          <a:lstStyle/>
          <a:p>
            <a:pPr marL="285750" indent="-285750">
              <a:lnSpc>
                <a:spcPct val="90000"/>
              </a:lnSpc>
              <a:buFont typeface="Arial" charset="0"/>
              <a:buChar char="•"/>
            </a:pPr>
            <a:r>
              <a:rPr lang="en-US" sz="2000" b="1" dirty="0">
                <a:latin typeface="Oracle Sans" charset="0"/>
                <a:ea typeface="Oracle Sans" charset="0"/>
                <a:cs typeface="Oracle Sans" charset="0"/>
              </a:rPr>
              <a:t>ENTRYPOINT</a:t>
            </a:r>
            <a:r>
              <a:rPr lang="en-US" sz="2000" dirty="0">
                <a:latin typeface="Oracle Sans" charset="0"/>
                <a:ea typeface="Oracle Sans" charset="0"/>
                <a:cs typeface="Oracle Sans" charset="0"/>
              </a:rPr>
              <a:t> </a:t>
            </a:r>
            <a:r>
              <a:rPr lang="mr-IN" sz="2000" dirty="0">
                <a:latin typeface="Oracle Sans" charset="0"/>
                <a:ea typeface="Oracle Sans" charset="0"/>
                <a:cs typeface="Oracle Sans" charset="0"/>
              </a:rPr>
              <a:t>–</a:t>
            </a:r>
            <a:r>
              <a:rPr lang="en-US" sz="2000" dirty="0">
                <a:latin typeface="Oracle Sans" charset="0"/>
                <a:ea typeface="Oracle Sans" charset="0"/>
                <a:cs typeface="Oracle Sans" charset="0"/>
              </a:rPr>
              <a:t> start WebLogic Server</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b="1" dirty="0">
                <a:latin typeface="Oracle Sans" charset="0"/>
                <a:ea typeface="Oracle Sans" charset="0"/>
                <a:cs typeface="Oracle Sans" charset="0"/>
              </a:rPr>
              <a:t>Liveliness probe</a:t>
            </a:r>
            <a:r>
              <a:rPr lang="en-US" sz="2000" dirty="0">
                <a:latin typeface="Oracle Sans" charset="0"/>
                <a:ea typeface="Oracle Sans" charset="0"/>
                <a:cs typeface="Oracle Sans" charset="0"/>
              </a:rPr>
              <a:t> </a:t>
            </a:r>
            <a:r>
              <a:rPr lang="mr-IN" sz="2000" dirty="0">
                <a:latin typeface="Oracle Sans" charset="0"/>
                <a:ea typeface="Oracle Sans" charset="0"/>
                <a:cs typeface="Oracle Sans" charset="0"/>
              </a:rPr>
              <a:t>–</a:t>
            </a:r>
            <a:r>
              <a:rPr lang="en-US" sz="2000" dirty="0">
                <a:latin typeface="Oracle Sans" charset="0"/>
                <a:ea typeface="Oracle Sans" charset="0"/>
                <a:cs typeface="Oracle Sans" charset="0"/>
              </a:rPr>
              <a:t> check if the the WebLogic server is alive</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b="1" dirty="0">
                <a:latin typeface="Oracle Sans" charset="0"/>
                <a:ea typeface="Oracle Sans" charset="0"/>
                <a:cs typeface="Oracle Sans" charset="0"/>
              </a:rPr>
              <a:t>Readiness probe</a:t>
            </a:r>
            <a:r>
              <a:rPr lang="en-US" sz="2000" dirty="0">
                <a:latin typeface="Oracle Sans" charset="0"/>
                <a:ea typeface="Oracle Sans" charset="0"/>
                <a:cs typeface="Oracle Sans" charset="0"/>
              </a:rPr>
              <a:t> </a:t>
            </a:r>
            <a:r>
              <a:rPr lang="mr-IN" sz="2000" dirty="0">
                <a:latin typeface="Oracle Sans" charset="0"/>
                <a:ea typeface="Oracle Sans" charset="0"/>
                <a:cs typeface="Oracle Sans" charset="0"/>
              </a:rPr>
              <a:t>–</a:t>
            </a:r>
            <a:r>
              <a:rPr lang="en-US" sz="2000" dirty="0">
                <a:latin typeface="Oracle Sans" charset="0"/>
                <a:ea typeface="Oracle Sans" charset="0"/>
                <a:cs typeface="Oracle Sans" charset="0"/>
              </a:rPr>
              <a:t> query if the WebLogic server is ready to receive requests</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b="1" dirty="0">
                <a:latin typeface="Oracle Sans" charset="0"/>
                <a:ea typeface="Oracle Sans" charset="0"/>
                <a:cs typeface="Oracle Sans" charset="0"/>
              </a:rPr>
              <a:t>Shutdown Hook</a:t>
            </a:r>
            <a:r>
              <a:rPr lang="en-US" sz="2000" dirty="0">
                <a:latin typeface="Oracle Sans" charset="0"/>
                <a:ea typeface="Oracle Sans" charset="0"/>
                <a:cs typeface="Oracle Sans" charset="0"/>
              </a:rPr>
              <a:t> </a:t>
            </a:r>
            <a:r>
              <a:rPr lang="mr-IN" sz="2000" dirty="0">
                <a:latin typeface="Oracle Sans" charset="0"/>
                <a:ea typeface="Oracle Sans" charset="0"/>
                <a:cs typeface="Oracle Sans" charset="0"/>
              </a:rPr>
              <a:t>–</a:t>
            </a:r>
            <a:r>
              <a:rPr lang="en-US" sz="2000" dirty="0">
                <a:latin typeface="Oracle Sans" charset="0"/>
                <a:ea typeface="Oracle Sans" charset="0"/>
                <a:cs typeface="Oracle Sans" charset="0"/>
              </a:rPr>
              <a:t> gracefully shutdown the WebLogic server</a:t>
            </a:r>
          </a:p>
        </p:txBody>
      </p:sp>
    </p:spTree>
    <p:extLst>
      <p:ext uri="{BB962C8B-B14F-4D97-AF65-F5344CB8AC3E}">
        <p14:creationId xmlns:p14="http://schemas.microsoft.com/office/powerpoint/2010/main" val="1147709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a:off x="9865743" y="3822544"/>
            <a:ext cx="680170" cy="0"/>
          </a:xfrm>
          <a:prstGeom prst="straightConnector1">
            <a:avLst/>
          </a:prstGeom>
          <a:ln w="19050">
            <a:solidFill>
              <a:srgbClr val="AE562C"/>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WebLogic Lifecycle Management</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9" name="Content Placeholder 8">
            <a:extLst>
              <a:ext uri="{FF2B5EF4-FFF2-40B4-BE49-F238E27FC236}">
                <a16:creationId xmlns:a16="http://schemas.microsoft.com/office/drawing/2014/main" id="{1414AB89-CA5E-B045-B0D0-FD0AC3548F31}"/>
              </a:ext>
            </a:extLst>
          </p:cNvPr>
          <p:cNvSpPr>
            <a:spLocks noGrp="1"/>
          </p:cNvSpPr>
          <p:nvPr>
            <p:ph idx="4294967295"/>
          </p:nvPr>
        </p:nvSpPr>
        <p:spPr bwMode="gray">
          <a:xfrm>
            <a:off x="10545913" y="2963440"/>
            <a:ext cx="1230312" cy="1624013"/>
          </a:xfrm>
          <a:prstGeom prst="can">
            <a:avLst/>
          </a:prstGeom>
          <a:solidFill>
            <a:srgbClr val="00B0F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798" dirty="0">
                <a:solidFill>
                  <a:schemeClr val="bg1"/>
                </a:solidFill>
              </a:rPr>
              <a:t>Domain Custom Resource</a:t>
            </a:r>
          </a:p>
        </p:txBody>
      </p:sp>
      <p:sp>
        <p:nvSpPr>
          <p:cNvPr id="8" name="TextBox 7"/>
          <p:cNvSpPr txBox="1"/>
          <p:nvPr/>
        </p:nvSpPr>
        <p:spPr>
          <a:xfrm>
            <a:off x="358738" y="1886552"/>
            <a:ext cx="4700587" cy="4669696"/>
          </a:xfrm>
          <a:prstGeom prst="rect">
            <a:avLst/>
          </a:prstGeom>
          <a:noFill/>
        </p:spPr>
        <p:txBody>
          <a:bodyPr wrap="square" lIns="0" tIns="0" rIns="0" bIns="0" rtlCol="0">
            <a:noAutofit/>
          </a:bodyPr>
          <a:lstStyle/>
          <a:p>
            <a:pPr marL="285750" indent="-285750">
              <a:lnSpc>
                <a:spcPct val="90000"/>
              </a:lnSpc>
              <a:buFont typeface="Arial" charset="0"/>
              <a:buChar char="•"/>
            </a:pPr>
            <a:r>
              <a:rPr lang="en-US" sz="2000" dirty="0">
                <a:latin typeface="Oracle Sans" charset="0"/>
                <a:ea typeface="Oracle Sans" charset="0"/>
                <a:cs typeface="Oracle Sans" charset="0"/>
              </a:rPr>
              <a:t>The operator automatically recreates server pods when :</a:t>
            </a:r>
          </a:p>
          <a:p>
            <a:pPr marL="800100" lvl="1" indent="-342900">
              <a:lnSpc>
                <a:spcPct val="90000"/>
              </a:lnSpc>
              <a:spcBef>
                <a:spcPts val="600"/>
              </a:spcBef>
              <a:buFont typeface=".AppleSystemUIFont" charset="-120"/>
              <a:buChar char="-"/>
            </a:pPr>
            <a:r>
              <a:rPr lang="en-US" dirty="0">
                <a:latin typeface="Oracle Sans" charset="0"/>
                <a:ea typeface="Oracle Sans" charset="0"/>
                <a:cs typeface="Oracle Sans" charset="0"/>
              </a:rPr>
              <a:t>Changes to the Domain CR  that affect server pods (image, volumes, and </a:t>
            </a:r>
            <a:r>
              <a:rPr lang="en-US" dirty="0" err="1">
                <a:latin typeface="Oracle Sans" charset="0"/>
                <a:ea typeface="Oracle Sans" charset="0"/>
                <a:cs typeface="Oracle Sans" charset="0"/>
              </a:rPr>
              <a:t>env</a:t>
            </a:r>
            <a:r>
              <a:rPr lang="en-US" dirty="0">
                <a:latin typeface="Oracle Sans" charset="0"/>
                <a:ea typeface="Oracle Sans" charset="0"/>
                <a:cs typeface="Oracle Sans" charset="0"/>
              </a:rPr>
              <a:t>).</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A user can control lifecycle of the WebLogic domain/cluster/server by editing Domain Custom Resource</a:t>
            </a:r>
          </a:p>
          <a:p>
            <a:pPr marL="800100" lvl="1" indent="-342900">
              <a:lnSpc>
                <a:spcPct val="90000"/>
              </a:lnSpc>
              <a:spcBef>
                <a:spcPts val="600"/>
              </a:spcBef>
              <a:buFont typeface=".AppleSystemUIFont" charset="-120"/>
              <a:buChar char="-"/>
            </a:pPr>
            <a:r>
              <a:rPr lang="en-US" dirty="0">
                <a:latin typeface="Oracle Sans" charset="0"/>
                <a:ea typeface="Oracle Sans" charset="0"/>
                <a:cs typeface="Oracle Sans" charset="0"/>
              </a:rPr>
              <a:t>Start/stop/re-start</a:t>
            </a:r>
          </a:p>
          <a:p>
            <a:pPr marL="800100" lvl="1" indent="-342900">
              <a:lnSpc>
                <a:spcPct val="90000"/>
              </a:lnSpc>
              <a:buFont typeface=".AppleSystemUIFont" charset="-120"/>
              <a:buChar char="-"/>
            </a:pPr>
            <a:r>
              <a:rPr lang="en-US" dirty="0">
                <a:latin typeface="Oracle Sans" charset="0"/>
                <a:ea typeface="Oracle Sans" charset="0"/>
                <a:cs typeface="Oracle Sans" charset="0"/>
              </a:rPr>
              <a:t>initiate a rolling-restart of the domain.</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The Operator reacts and performs the correct lifecycle operation.</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endParaRPr lang="en-US" sz="2400" dirty="0"/>
          </a:p>
        </p:txBody>
      </p:sp>
      <p:pic>
        <p:nvPicPr>
          <p:cNvPr id="10" name="Picture 12" descr="Image result for customer icon">
            <a:extLst>
              <a:ext uri="{FF2B5EF4-FFF2-40B4-BE49-F238E27FC236}">
                <a16:creationId xmlns:a16="http://schemas.microsoft.com/office/drawing/2014/main" id="{CC2F5CE2-D5C4-4F46-B6E1-D2E66A7DC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248795" y="3091373"/>
            <a:ext cx="1366087" cy="149608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7625851" y="3055456"/>
            <a:ext cx="1643819" cy="299202"/>
          </a:xfrm>
          <a:prstGeom prst="rect">
            <a:avLst/>
          </a:prstGeom>
          <a:noFill/>
        </p:spPr>
        <p:txBody>
          <a:bodyPr wrap="none" lIns="0" tIns="0" rIns="0" bIns="0" rtlCol="0" anchor="ctr">
            <a:noAutofit/>
          </a:bodyPr>
          <a:lstStyle/>
          <a:p>
            <a:pPr algn="ctr">
              <a:lnSpc>
                <a:spcPct val="90000"/>
              </a:lnSpc>
            </a:pPr>
            <a:r>
              <a:rPr lang="en-US" dirty="0"/>
              <a:t>Edit Domain CR</a:t>
            </a:r>
          </a:p>
        </p:txBody>
      </p:sp>
      <p:sp>
        <p:nvSpPr>
          <p:cNvPr id="14" name="TextBox 13"/>
          <p:cNvSpPr txBox="1"/>
          <p:nvPr/>
        </p:nvSpPr>
        <p:spPr>
          <a:xfrm>
            <a:off x="6510742" y="2164254"/>
            <a:ext cx="4225854" cy="212034"/>
          </a:xfrm>
          <a:prstGeom prst="rect">
            <a:avLst/>
          </a:prstGeom>
          <a:noFill/>
        </p:spPr>
        <p:txBody>
          <a:bodyPr wrap="square" lIns="0" tIns="0" rIns="0" bIns="0" rtlCol="0">
            <a:noAutofit/>
          </a:bodyPr>
          <a:lstStyle/>
          <a:p>
            <a:pPr algn="ctr">
              <a:lnSpc>
                <a:spcPct val="90000"/>
              </a:lnSpc>
            </a:pPr>
            <a:r>
              <a:rPr lang="en-US" sz="2000" b="1" dirty="0"/>
              <a:t>Stop Clustered Manage Server 1</a:t>
            </a:r>
          </a:p>
        </p:txBody>
      </p:sp>
      <p:sp>
        <p:nvSpPr>
          <p:cNvPr id="13" name="TextBox 12"/>
          <p:cNvSpPr txBox="1"/>
          <p:nvPr/>
        </p:nvSpPr>
        <p:spPr>
          <a:xfrm>
            <a:off x="7029779" y="3407706"/>
            <a:ext cx="2835965" cy="1162878"/>
          </a:xfrm>
          <a:prstGeom prst="rect">
            <a:avLst/>
          </a:prstGeom>
          <a:solidFill>
            <a:schemeClr val="bg1"/>
          </a:solidFill>
          <a:ln w="41275" cap="rnd">
            <a:solidFill>
              <a:srgbClr val="0070C0"/>
            </a:solidFill>
          </a:ln>
        </p:spPr>
        <p:txBody>
          <a:bodyPr wrap="square" lIns="0" tIns="0" rIns="0" bIns="0" rtlCol="0">
            <a:noAutofit/>
          </a:bodyPr>
          <a:lstStyle/>
          <a:p>
            <a:pPr>
              <a:lnSpc>
                <a:spcPct val="90000"/>
              </a:lnSpc>
            </a:pPr>
            <a:r>
              <a:rPr lang="en-US" dirty="0"/>
              <a:t> </a:t>
            </a:r>
            <a:r>
              <a:rPr lang="en-US" sz="1400" dirty="0"/>
              <a:t>domain: </a:t>
            </a:r>
          </a:p>
          <a:p>
            <a:pPr>
              <a:lnSpc>
                <a:spcPct val="90000"/>
              </a:lnSpc>
            </a:pPr>
            <a:r>
              <a:rPr lang="en-US" sz="1400" dirty="0"/>
              <a:t>     spec: </a:t>
            </a:r>
          </a:p>
          <a:p>
            <a:pPr>
              <a:lnSpc>
                <a:spcPct val="90000"/>
              </a:lnSpc>
            </a:pPr>
            <a:r>
              <a:rPr lang="en-US" sz="1400" dirty="0"/>
              <a:t>        </a:t>
            </a:r>
            <a:r>
              <a:rPr lang="en-US" sz="1400" dirty="0" err="1"/>
              <a:t>managedServers</a:t>
            </a:r>
            <a:r>
              <a:rPr lang="en-US" sz="1400" dirty="0"/>
              <a:t>: </a:t>
            </a:r>
          </a:p>
          <a:p>
            <a:pPr>
              <a:lnSpc>
                <a:spcPct val="90000"/>
              </a:lnSpc>
            </a:pPr>
            <a:r>
              <a:rPr lang="en-US" sz="1400" dirty="0"/>
              <a:t>         - </a:t>
            </a:r>
            <a:r>
              <a:rPr lang="en-US" sz="1400" dirty="0" err="1"/>
              <a:t>serverName</a:t>
            </a:r>
            <a:r>
              <a:rPr lang="en-US" sz="1400" dirty="0"/>
              <a:t>: "cluster1_server1”</a:t>
            </a:r>
          </a:p>
          <a:p>
            <a:pPr>
              <a:lnSpc>
                <a:spcPct val="90000"/>
              </a:lnSpc>
            </a:pPr>
            <a:r>
              <a:rPr lang="en-US" sz="1400" dirty="0"/>
              <a:t>           </a:t>
            </a:r>
            <a:r>
              <a:rPr lang="en-US" sz="1400" dirty="0" err="1"/>
              <a:t>serverStartPolicy</a:t>
            </a:r>
            <a:r>
              <a:rPr lang="en-US" sz="1400" dirty="0"/>
              <a:t>: ”</a:t>
            </a:r>
            <a:r>
              <a:rPr lang="en-US" sz="1400" b="1" dirty="0"/>
              <a:t>NEVER</a:t>
            </a:r>
            <a:r>
              <a:rPr lang="en-US" sz="1400" dirty="0"/>
              <a:t>" ...</a:t>
            </a:r>
          </a:p>
        </p:txBody>
      </p:sp>
      <p:cxnSp>
        <p:nvCxnSpPr>
          <p:cNvPr id="19" name="Straight Connector 18"/>
          <p:cNvCxnSpPr>
            <a:cxnSpLocks/>
          </p:cNvCxnSpPr>
          <p:nvPr/>
        </p:nvCxnSpPr>
        <p:spPr>
          <a:xfrm>
            <a:off x="6429676" y="3822544"/>
            <a:ext cx="600103" cy="0"/>
          </a:xfrm>
          <a:prstGeom prst="line">
            <a:avLst/>
          </a:prstGeom>
          <a:ln w="19050">
            <a:solidFill>
              <a:srgbClr val="AE562C"/>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801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a:t>Assigning Pods to Nodes</a:t>
            </a:r>
          </a:p>
        </p:txBody>
      </p:sp>
      <p:sp>
        <p:nvSpPr>
          <p:cNvPr id="4" name="Footer Placeholder 3"/>
          <p:cNvSpPr>
            <a:spLocks noGrp="1"/>
          </p:cNvSpPr>
          <p:nvPr>
            <p:ph type="ftr" sz="quarter" idx="11"/>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1675504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Oracle Enterprise Java Strategy</a:t>
            </a:r>
            <a:br>
              <a:rPr lang="en-US" sz="2800" dirty="0"/>
            </a:br>
            <a:r>
              <a:rPr lang="en-US" sz="2400" b="1" dirty="0">
                <a:latin typeface="Oracle Sans" panose="020B0503020204020204" pitchFamily="34" charset="0"/>
                <a:cs typeface="Oracle Sans" panose="020B0503020204020204" pitchFamily="34" charset="0"/>
              </a:rPr>
              <a:t>Evolve Products to Meet Customer Demand</a:t>
            </a:r>
          </a:p>
        </p:txBody>
      </p:sp>
      <p:sp>
        <p:nvSpPr>
          <p:cNvPr id="3" name="Text Placeholder 2"/>
          <p:cNvSpPr>
            <a:spLocks noGrp="1"/>
          </p:cNvSpPr>
          <p:nvPr>
            <p:ph type="body" idx="1"/>
          </p:nvPr>
        </p:nvSpPr>
        <p:spPr/>
        <p:txBody>
          <a:bodyPr>
            <a:noAutofit/>
          </a:bodyPr>
          <a:lstStyle/>
          <a:p>
            <a:pPr marL="0" fontAlgn="auto">
              <a:spcAft>
                <a:spcPts val="600"/>
              </a:spcAft>
              <a:buClr>
                <a:srgbClr val="58595B">
                  <a:lumMod val="60000"/>
                  <a:lumOff val="40000"/>
                </a:srgbClr>
              </a:buClr>
            </a:pPr>
            <a:r>
              <a:rPr lang="en-US" sz="2400" dirty="0">
                <a:solidFill>
                  <a:schemeClr val="tx1"/>
                </a:solidFill>
              </a:rPr>
              <a:t>Migrate to Kubernetes on premise</a:t>
            </a:r>
          </a:p>
          <a:p>
            <a:pPr marL="456926" lvl="2">
              <a:spcBef>
                <a:spcPts val="0"/>
              </a:spcBef>
              <a:spcAft>
                <a:spcPts val="600"/>
              </a:spcAft>
              <a:buClr>
                <a:srgbClr val="58595B">
                  <a:lumMod val="60000"/>
                  <a:lumOff val="40000"/>
                </a:srgbClr>
              </a:buClr>
            </a:pPr>
            <a:r>
              <a:rPr lang="en-US" sz="2000" dirty="0">
                <a:solidFill>
                  <a:schemeClr val="tx1"/>
                </a:solidFill>
              </a:rPr>
              <a:t>Tools for migration and management</a:t>
            </a:r>
          </a:p>
          <a:p>
            <a:pPr marL="456926" lvl="2">
              <a:spcBef>
                <a:spcPts val="0"/>
              </a:spcBef>
              <a:spcAft>
                <a:spcPts val="600"/>
              </a:spcAft>
              <a:buClr>
                <a:srgbClr val="58595B">
                  <a:lumMod val="60000"/>
                  <a:lumOff val="40000"/>
                </a:srgbClr>
              </a:buClr>
            </a:pPr>
            <a:r>
              <a:rPr lang="en-US" sz="2000" dirty="0">
                <a:solidFill>
                  <a:schemeClr val="tx1"/>
                </a:solidFill>
              </a:rPr>
              <a:t>Support existing and new applications</a:t>
            </a:r>
          </a:p>
          <a:p>
            <a:pPr marL="0" fontAlgn="auto">
              <a:spcBef>
                <a:spcPts val="1200"/>
              </a:spcBef>
              <a:spcAft>
                <a:spcPts val="600"/>
              </a:spcAft>
              <a:buClr>
                <a:srgbClr val="58595B">
                  <a:lumMod val="60000"/>
                  <a:lumOff val="40000"/>
                </a:srgbClr>
              </a:buClr>
            </a:pPr>
            <a:r>
              <a:rPr lang="en-US" sz="2400" dirty="0">
                <a:solidFill>
                  <a:schemeClr val="tx1"/>
                </a:solidFill>
              </a:rPr>
              <a:t>Migrate to Kubernetes on Oracle Cloud</a:t>
            </a:r>
          </a:p>
          <a:p>
            <a:pPr marL="456926" lvl="2">
              <a:spcBef>
                <a:spcPts val="0"/>
              </a:spcBef>
              <a:spcAft>
                <a:spcPts val="600"/>
              </a:spcAft>
              <a:buClr>
                <a:srgbClr val="58595B">
                  <a:lumMod val="60000"/>
                  <a:lumOff val="40000"/>
                </a:srgbClr>
              </a:buClr>
            </a:pPr>
            <a:r>
              <a:rPr lang="en-US" sz="2000" dirty="0">
                <a:solidFill>
                  <a:schemeClr val="tx1"/>
                </a:solidFill>
              </a:rPr>
              <a:t>Leverage management tools on OCI</a:t>
            </a:r>
          </a:p>
          <a:p>
            <a:pPr marL="456926" lvl="2">
              <a:spcBef>
                <a:spcPts val="0"/>
              </a:spcBef>
              <a:spcAft>
                <a:spcPts val="600"/>
              </a:spcAft>
              <a:buClr>
                <a:srgbClr val="58595B">
                  <a:lumMod val="60000"/>
                  <a:lumOff val="40000"/>
                </a:srgbClr>
              </a:buClr>
            </a:pPr>
            <a:r>
              <a:rPr lang="en-US" sz="2000" dirty="0">
                <a:solidFill>
                  <a:schemeClr val="tx1"/>
                </a:solidFill>
              </a:rPr>
              <a:t>Availability, security, scaling, low-cost</a:t>
            </a:r>
          </a:p>
          <a:p>
            <a:pPr marL="0">
              <a:spcBef>
                <a:spcPts val="1200"/>
              </a:spcBef>
              <a:spcAft>
                <a:spcPts val="600"/>
              </a:spcAft>
              <a:buClr>
                <a:srgbClr val="58595B">
                  <a:lumMod val="60000"/>
                  <a:lumOff val="40000"/>
                </a:srgbClr>
              </a:buClr>
            </a:pPr>
            <a:r>
              <a:rPr lang="en-US" sz="2400" dirty="0">
                <a:solidFill>
                  <a:schemeClr val="tx1"/>
                </a:solidFill>
              </a:rPr>
              <a:t>Integrate with Microservices</a:t>
            </a:r>
          </a:p>
          <a:p>
            <a:pPr marL="456926" lvl="2">
              <a:spcBef>
                <a:spcPts val="0"/>
              </a:spcBef>
              <a:spcAft>
                <a:spcPts val="600"/>
              </a:spcAft>
              <a:buClr>
                <a:srgbClr val="58595B">
                  <a:lumMod val="60000"/>
                  <a:lumOff val="40000"/>
                </a:srgbClr>
              </a:buClr>
            </a:pPr>
            <a:r>
              <a:rPr lang="en-US" sz="2000" dirty="0">
                <a:solidFill>
                  <a:schemeClr val="tx1"/>
                </a:solidFill>
              </a:rPr>
              <a:t>Flexibility for developers </a:t>
            </a:r>
          </a:p>
          <a:p>
            <a:pPr marL="456926" lvl="2">
              <a:spcBef>
                <a:spcPts val="0"/>
              </a:spcBef>
              <a:spcAft>
                <a:spcPts val="600"/>
              </a:spcAft>
              <a:buClr>
                <a:srgbClr val="58595B">
                  <a:lumMod val="60000"/>
                  <a:lumOff val="40000"/>
                </a:srgbClr>
              </a:buClr>
            </a:pPr>
            <a:r>
              <a:rPr lang="en-US" sz="2000" dirty="0">
                <a:solidFill>
                  <a:schemeClr val="tx1"/>
                </a:solidFill>
              </a:rPr>
              <a:t>Evolve and manage applications</a:t>
            </a:r>
          </a:p>
        </p:txBody>
      </p:sp>
      <p:grpSp>
        <p:nvGrpSpPr>
          <p:cNvPr id="59" name="Group 58"/>
          <p:cNvGrpSpPr/>
          <p:nvPr/>
        </p:nvGrpSpPr>
        <p:grpSpPr>
          <a:xfrm>
            <a:off x="6720584" y="950946"/>
            <a:ext cx="5366083" cy="4983118"/>
            <a:chOff x="6102017" y="1492717"/>
            <a:chExt cx="5466966" cy="5077326"/>
          </a:xfrm>
        </p:grpSpPr>
        <p:sp>
          <p:nvSpPr>
            <p:cNvPr id="61" name="Rectangle 60"/>
            <p:cNvSpPr/>
            <p:nvPr/>
          </p:nvSpPr>
          <p:spPr>
            <a:xfrm>
              <a:off x="6102017" y="1492717"/>
              <a:ext cx="5466966" cy="5077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6232775" y="1615157"/>
              <a:ext cx="5235655" cy="4641553"/>
              <a:chOff x="7798504" y="2632515"/>
              <a:chExt cx="5235655" cy="4641553"/>
            </a:xfrm>
          </p:grpSpPr>
          <p:sp>
            <p:nvSpPr>
              <p:cNvPr id="71" name="Rounded Rectangle 70"/>
              <p:cNvSpPr>
                <a:spLocks noChangeAspect="1"/>
              </p:cNvSpPr>
              <p:nvPr/>
            </p:nvSpPr>
            <p:spPr>
              <a:xfrm>
                <a:off x="9141288" y="3734635"/>
                <a:ext cx="502972" cy="300437"/>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rgbClr val="007395"/>
                  </a:solidFill>
                </a:endParaRPr>
              </a:p>
            </p:txBody>
          </p:sp>
          <p:sp>
            <p:nvSpPr>
              <p:cNvPr id="78" name="Rounded Rectangle 77"/>
              <p:cNvSpPr/>
              <p:nvPr/>
            </p:nvSpPr>
            <p:spPr bwMode="gray">
              <a:xfrm>
                <a:off x="8446973" y="4182505"/>
                <a:ext cx="3073570" cy="1098070"/>
              </a:xfrm>
              <a:prstGeom prst="roundRect">
                <a:avLst/>
              </a:prstGeom>
              <a:noFill/>
              <a:ln w="15875">
                <a:solidFill>
                  <a:schemeClr val="accent3"/>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0" name="Oval 79"/>
              <p:cNvSpPr>
                <a:spLocks noChangeAspect="1"/>
              </p:cNvSpPr>
              <p:nvPr/>
            </p:nvSpPr>
            <p:spPr>
              <a:xfrm>
                <a:off x="9509000" y="4305874"/>
                <a:ext cx="811867" cy="27831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a:solidFill>
                      <a:srgbClr val="FFFFFF"/>
                    </a:solidFill>
                  </a:rPr>
                  <a:t>Operator</a:t>
                </a:r>
              </a:p>
            </p:txBody>
          </p:sp>
          <p:grpSp>
            <p:nvGrpSpPr>
              <p:cNvPr id="81" name="Group 80"/>
              <p:cNvGrpSpPr/>
              <p:nvPr/>
            </p:nvGrpSpPr>
            <p:grpSpPr>
              <a:xfrm>
                <a:off x="7798504" y="2632515"/>
                <a:ext cx="5235655" cy="4641553"/>
                <a:chOff x="7798504" y="2632515"/>
                <a:chExt cx="5235655" cy="4641553"/>
              </a:xfrm>
            </p:grpSpPr>
            <p:grpSp>
              <p:nvGrpSpPr>
                <p:cNvPr id="84" name="Group 83"/>
                <p:cNvGrpSpPr/>
                <p:nvPr/>
              </p:nvGrpSpPr>
              <p:grpSpPr>
                <a:xfrm>
                  <a:off x="7798504" y="2632515"/>
                  <a:ext cx="5235655" cy="4641553"/>
                  <a:chOff x="7798504" y="2632515"/>
                  <a:chExt cx="5235655" cy="4641553"/>
                </a:xfrm>
              </p:grpSpPr>
              <p:sp>
                <p:nvSpPr>
                  <p:cNvPr id="95" name="Rounded Rectangle 94"/>
                  <p:cNvSpPr>
                    <a:spLocks noChangeAspect="1"/>
                  </p:cNvSpPr>
                  <p:nvPr/>
                </p:nvSpPr>
                <p:spPr>
                  <a:xfrm>
                    <a:off x="10900180" y="3730676"/>
                    <a:ext cx="502972" cy="300437"/>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60949" rIns="91440" bIns="60949" numCol="1" spcCol="0" rtlCol="0" fromWordArt="0" anchor="ctr" anchorCtr="0" forceAA="0" compatLnSpc="1">
                    <a:prstTxWarp prst="textNoShape">
                      <a:avLst/>
                    </a:prstTxWarp>
                    <a:noAutofit/>
                  </a:bodyPr>
                  <a:lstStyle/>
                  <a:p>
                    <a:pPr algn="ctr">
                      <a:lnSpc>
                        <a:spcPct val="90000"/>
                      </a:lnSpc>
                    </a:pPr>
                    <a:endParaRPr lang="en-US" sz="1600" b="1">
                      <a:solidFill>
                        <a:srgbClr val="007395"/>
                      </a:solidFill>
                    </a:endParaRPr>
                  </a:p>
                </p:txBody>
              </p:sp>
              <p:sp>
                <p:nvSpPr>
                  <p:cNvPr id="96" name="Rounded Rectangle 95"/>
                  <p:cNvSpPr>
                    <a:spLocks noChangeAspect="1"/>
                  </p:cNvSpPr>
                  <p:nvPr/>
                </p:nvSpPr>
                <p:spPr>
                  <a:xfrm>
                    <a:off x="10311314" y="3735420"/>
                    <a:ext cx="502972" cy="300437"/>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60949" rIns="91440" bIns="60949" numCol="1" spcCol="0" rtlCol="0" fromWordArt="0" anchor="ctr" anchorCtr="0" forceAA="0" compatLnSpc="1">
                    <a:prstTxWarp prst="textNoShape">
                      <a:avLst/>
                    </a:prstTxWarp>
                    <a:noAutofit/>
                  </a:bodyPr>
                  <a:lstStyle/>
                  <a:p>
                    <a:pPr algn="ctr">
                      <a:lnSpc>
                        <a:spcPct val="90000"/>
                      </a:lnSpc>
                    </a:pPr>
                    <a:endParaRPr lang="en-US" sz="1600" b="1">
                      <a:solidFill>
                        <a:srgbClr val="007395"/>
                      </a:solidFill>
                    </a:endParaRPr>
                  </a:p>
                </p:txBody>
              </p:sp>
              <p:sp>
                <p:nvSpPr>
                  <p:cNvPr id="97" name="Rounded Rectangle 96"/>
                  <p:cNvSpPr>
                    <a:spLocks noChangeAspect="1"/>
                  </p:cNvSpPr>
                  <p:nvPr/>
                </p:nvSpPr>
                <p:spPr>
                  <a:xfrm>
                    <a:off x="9724007" y="3727178"/>
                    <a:ext cx="462994" cy="301387"/>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0" numCol="1" spcCol="0" rtlCol="0" fromWordArt="0" anchor="b" anchorCtr="0" forceAA="0" compatLnSpc="1">
                    <a:prstTxWarp prst="textNoShape">
                      <a:avLst/>
                    </a:prstTxWarp>
                    <a:noAutofit/>
                  </a:bodyPr>
                  <a:lstStyle/>
                  <a:p>
                    <a:pPr algn="ctr">
                      <a:lnSpc>
                        <a:spcPct val="90000"/>
                      </a:lnSpc>
                    </a:pPr>
                    <a:endParaRPr lang="en-US" sz="900" b="1" dirty="0">
                      <a:solidFill>
                        <a:srgbClr val="FFFFFF">
                          <a:lumMod val="50000"/>
                        </a:srgbClr>
                      </a:solidFill>
                    </a:endParaRPr>
                  </a:p>
                </p:txBody>
              </p:sp>
              <p:grpSp>
                <p:nvGrpSpPr>
                  <p:cNvPr id="98" name="Group 97"/>
                  <p:cNvGrpSpPr/>
                  <p:nvPr/>
                </p:nvGrpSpPr>
                <p:grpSpPr>
                  <a:xfrm>
                    <a:off x="8557548" y="3731858"/>
                    <a:ext cx="502972" cy="313583"/>
                    <a:chOff x="6875476" y="631527"/>
                    <a:chExt cx="1138992" cy="710115"/>
                  </a:xfrm>
                </p:grpSpPr>
                <p:sp>
                  <p:nvSpPr>
                    <p:cNvPr id="128" name="Rounded Rectangle 127"/>
                    <p:cNvSpPr>
                      <a:spLocks noChangeAspect="1"/>
                    </p:cNvSpPr>
                    <p:nvPr/>
                  </p:nvSpPr>
                  <p:spPr>
                    <a:xfrm>
                      <a:off x="6875476" y="659517"/>
                      <a:ext cx="1138992" cy="680346"/>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rgbClr val="007395"/>
                        </a:solidFill>
                      </a:endParaRPr>
                    </a:p>
                  </p:txBody>
                </p:sp>
                <p:pic>
                  <p:nvPicPr>
                    <p:cNvPr id="129" name="Picture 7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19059" y="631527"/>
                      <a:ext cx="406285" cy="710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9" name="Group 98"/>
                  <p:cNvGrpSpPr/>
                  <p:nvPr/>
                </p:nvGrpSpPr>
                <p:grpSpPr>
                  <a:xfrm>
                    <a:off x="9680897" y="3348246"/>
                    <a:ext cx="502972" cy="300437"/>
                    <a:chOff x="9601229" y="4655784"/>
                    <a:chExt cx="1138992" cy="680346"/>
                  </a:xfrm>
                  <a:solidFill>
                    <a:schemeClr val="bg1"/>
                  </a:solidFill>
                </p:grpSpPr>
                <p:sp>
                  <p:nvSpPr>
                    <p:cNvPr id="126" name="Rounded Rectangle 125"/>
                    <p:cNvSpPr>
                      <a:spLocks noChangeAspect="1"/>
                    </p:cNvSpPr>
                    <p:nvPr/>
                  </p:nvSpPr>
                  <p:spPr>
                    <a:xfrm>
                      <a:off x="9601229" y="4655784"/>
                      <a:ext cx="1138992" cy="680346"/>
                    </a:xfrm>
                    <a:prstGeom prst="roundRect">
                      <a:avLst/>
                    </a:prstGeom>
                    <a:grp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60949" rIns="91440" bIns="60949" numCol="1" spcCol="0" rtlCol="0" fromWordArt="0" anchor="ctr" anchorCtr="0" forceAA="0" compatLnSpc="1">
                      <a:prstTxWarp prst="textNoShape">
                        <a:avLst/>
                      </a:prstTxWarp>
                      <a:noAutofit/>
                    </a:bodyPr>
                    <a:lstStyle/>
                    <a:p>
                      <a:pPr algn="ctr">
                        <a:lnSpc>
                          <a:spcPct val="90000"/>
                        </a:lnSpc>
                      </a:pPr>
                      <a:endParaRPr lang="en-US" sz="1600" b="1">
                        <a:solidFill>
                          <a:srgbClr val="007395"/>
                        </a:solidFill>
                      </a:endParaRPr>
                    </a:p>
                  </p:txBody>
                </p:sp>
                <p:pic>
                  <p:nvPicPr>
                    <p:cNvPr id="127" name="Picture 7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9607270" y="4778232"/>
                      <a:ext cx="1110996" cy="381554"/>
                    </a:xfrm>
                    <a:prstGeom prst="rect">
                      <a:avLst/>
                    </a:prstGeom>
                    <a:solidFill>
                      <a:srgbClr val="FFFFFF"/>
                    </a:solidFill>
                    <a:ln w="19050" cmpd="sng">
                      <a:noFill/>
                      <a:miter lim="800000"/>
                      <a:headEnd/>
                      <a:tailEnd/>
                    </a:ln>
                  </p:spPr>
                </p:pic>
              </p:grpSp>
              <p:grpSp>
                <p:nvGrpSpPr>
                  <p:cNvPr id="100" name="Group 99"/>
                  <p:cNvGrpSpPr/>
                  <p:nvPr/>
                </p:nvGrpSpPr>
                <p:grpSpPr>
                  <a:xfrm>
                    <a:off x="9093588" y="3348246"/>
                    <a:ext cx="502972" cy="300437"/>
                    <a:chOff x="8195054" y="667984"/>
                    <a:chExt cx="1138992" cy="680346"/>
                  </a:xfrm>
                </p:grpSpPr>
                <p:sp>
                  <p:nvSpPr>
                    <p:cNvPr id="124" name="Rounded Rectangle 123"/>
                    <p:cNvSpPr>
                      <a:spLocks noChangeAspect="1"/>
                    </p:cNvSpPr>
                    <p:nvPr/>
                  </p:nvSpPr>
                  <p:spPr>
                    <a:xfrm>
                      <a:off x="8195054" y="667984"/>
                      <a:ext cx="1138992" cy="680346"/>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rgbClr val="007395"/>
                        </a:solidFill>
                      </a:endParaRPr>
                    </a:p>
                  </p:txBody>
                </p:sp>
                <p:pic>
                  <p:nvPicPr>
                    <p:cNvPr id="125" name="Shape 20" descr="fn-cropped.png">
                      <a:extLst>
                        <a:ext uri="{FF2B5EF4-FFF2-40B4-BE49-F238E27FC236}">
                          <a16:creationId xmlns:a16="http://schemas.microsoft.com/office/drawing/2014/main" id="{B04BB67B-DAD0-2644-A062-F16D4F57403E}"/>
                        </a:ext>
                      </a:extLst>
                    </p:cNvPr>
                    <p:cNvPicPr preferRelativeResize="0">
                      <a:picLocks noChangeAspect="1"/>
                    </p:cNvPicPr>
                    <p:nvPr/>
                  </p:nvPicPr>
                  <p:blipFill>
                    <a:blip r:embed="rId4">
                      <a:alphaModFix/>
                    </a:blip>
                    <a:stretch>
                      <a:fillRect/>
                    </a:stretch>
                  </p:blipFill>
                  <p:spPr>
                    <a:xfrm>
                      <a:off x="8236238" y="782766"/>
                      <a:ext cx="1058337" cy="439881"/>
                    </a:xfrm>
                    <a:prstGeom prst="rect">
                      <a:avLst/>
                    </a:prstGeom>
                    <a:noFill/>
                    <a:ln>
                      <a:noFill/>
                    </a:ln>
                  </p:spPr>
                </p:pic>
              </p:grpSp>
              <p:grpSp>
                <p:nvGrpSpPr>
                  <p:cNvPr id="101" name="Group 100"/>
                  <p:cNvGrpSpPr/>
                  <p:nvPr/>
                </p:nvGrpSpPr>
                <p:grpSpPr>
                  <a:xfrm>
                    <a:off x="10247944" y="3348246"/>
                    <a:ext cx="613064" cy="300437"/>
                    <a:chOff x="8919647" y="2046860"/>
                    <a:chExt cx="667215" cy="326974"/>
                  </a:xfrm>
                </p:grpSpPr>
                <p:sp>
                  <p:nvSpPr>
                    <p:cNvPr id="122" name="Rounded Rectangle 121"/>
                    <p:cNvSpPr>
                      <a:spLocks noChangeAspect="1"/>
                    </p:cNvSpPr>
                    <p:nvPr/>
                  </p:nvSpPr>
                  <p:spPr>
                    <a:xfrm>
                      <a:off x="8968794" y="2046860"/>
                      <a:ext cx="547398" cy="326974"/>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60949" rIns="91440" bIns="60949" numCol="1" spcCol="0" rtlCol="0" fromWordArt="0" anchor="ctr" anchorCtr="0" forceAA="0" compatLnSpc="1">
                      <a:prstTxWarp prst="textNoShape">
                        <a:avLst/>
                      </a:prstTxWarp>
                      <a:noAutofit/>
                    </a:bodyPr>
                    <a:lstStyle/>
                    <a:p>
                      <a:pPr algn="ctr">
                        <a:lnSpc>
                          <a:spcPct val="90000"/>
                        </a:lnSpc>
                      </a:pPr>
                      <a:endParaRPr lang="en-US" sz="1600" b="1">
                        <a:solidFill>
                          <a:srgbClr val="007395"/>
                        </a:solidFill>
                      </a:endParaRPr>
                    </a:p>
                  </p:txBody>
                </p:sp>
                <p:pic>
                  <p:nvPicPr>
                    <p:cNvPr id="123" name="Picture 122">
                      <a:extLst>
                        <a:ext uri="{FF2B5EF4-FFF2-40B4-BE49-F238E27FC236}">
                          <a16:creationId xmlns:a16="http://schemas.microsoft.com/office/drawing/2014/main" id="{924E85DF-6294-5C4C-B187-F850264D5E6B}"/>
                        </a:ext>
                      </a:extLst>
                    </p:cNvPr>
                    <p:cNvPicPr>
                      <a:picLocks noChangeAspect="1"/>
                    </p:cNvPicPr>
                    <p:nvPr/>
                  </p:nvPicPr>
                  <p:blipFill>
                    <a:blip r:embed="rId5"/>
                    <a:stretch>
                      <a:fillRect/>
                    </a:stretch>
                  </p:blipFill>
                  <p:spPr>
                    <a:xfrm>
                      <a:off x="8919647" y="2102254"/>
                      <a:ext cx="667215" cy="201214"/>
                    </a:xfrm>
                    <a:prstGeom prst="rect">
                      <a:avLst/>
                    </a:prstGeom>
                    <a:ln>
                      <a:noFill/>
                    </a:ln>
                  </p:spPr>
                </p:pic>
              </p:grpSp>
              <p:pic>
                <p:nvPicPr>
                  <p:cNvPr id="102" name="Picture 101"/>
                  <p:cNvPicPr>
                    <a:picLocks noChangeAspect="1"/>
                  </p:cNvPicPr>
                  <p:nvPr/>
                </p:nvPicPr>
                <p:blipFill>
                  <a:blip r:embed="rId6"/>
                  <a:stretch>
                    <a:fillRect/>
                  </a:stretch>
                </p:blipFill>
                <p:spPr>
                  <a:xfrm>
                    <a:off x="10402676" y="3757698"/>
                    <a:ext cx="307508" cy="259619"/>
                  </a:xfrm>
                  <a:prstGeom prst="rect">
                    <a:avLst/>
                  </a:prstGeom>
                </p:spPr>
              </p:pic>
              <p:pic>
                <p:nvPicPr>
                  <p:cNvPr id="103" name="Picture 1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51663" y="3794902"/>
                    <a:ext cx="219789" cy="210278"/>
                  </a:xfrm>
                  <a:prstGeom prst="rect">
                    <a:avLst/>
                  </a:prstGeom>
                </p:spPr>
              </p:pic>
              <p:pic>
                <p:nvPicPr>
                  <p:cNvPr id="104" name="Picture 103"/>
                  <p:cNvPicPr>
                    <a:picLocks noChangeAspect="1"/>
                  </p:cNvPicPr>
                  <p:nvPr/>
                </p:nvPicPr>
                <p:blipFill>
                  <a:blip r:embed="rId8"/>
                  <a:stretch>
                    <a:fillRect/>
                  </a:stretch>
                </p:blipFill>
                <p:spPr>
                  <a:xfrm>
                    <a:off x="9308630" y="3743962"/>
                    <a:ext cx="189042" cy="283564"/>
                  </a:xfrm>
                  <a:prstGeom prst="rect">
                    <a:avLst/>
                  </a:prstGeom>
                </p:spPr>
              </p:pic>
              <p:pic>
                <p:nvPicPr>
                  <p:cNvPr id="105" name="Picture 10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30468" y="3789525"/>
                    <a:ext cx="388307" cy="217188"/>
                  </a:xfrm>
                  <a:prstGeom prst="rect">
                    <a:avLst/>
                  </a:prstGeom>
                </p:spPr>
              </p:pic>
              <p:sp>
                <p:nvSpPr>
                  <p:cNvPr id="106" name="Oval 105"/>
                  <p:cNvSpPr>
                    <a:spLocks noChangeAspect="1"/>
                  </p:cNvSpPr>
                  <p:nvPr/>
                </p:nvSpPr>
                <p:spPr>
                  <a:xfrm>
                    <a:off x="9525140" y="6143069"/>
                    <a:ext cx="811867" cy="27831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200">
                        <a:solidFill>
                          <a:srgbClr val="FFFFFF"/>
                        </a:solidFill>
                      </a:rPr>
                      <a:t>Operator</a:t>
                    </a:r>
                  </a:p>
                </p:txBody>
              </p:sp>
              <p:sp>
                <p:nvSpPr>
                  <p:cNvPr id="107" name="Content Placeholder 2"/>
                  <p:cNvSpPr txBox="1">
                    <a:spLocks/>
                  </p:cNvSpPr>
                  <p:nvPr/>
                </p:nvSpPr>
                <p:spPr>
                  <a:xfrm>
                    <a:off x="11600635" y="2632515"/>
                    <a:ext cx="1319090" cy="41861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58595B">
                          <a:lumMod val="60000"/>
                          <a:lumOff val="40000"/>
                        </a:srgbClr>
                      </a:buClr>
                      <a:buNone/>
                    </a:pPr>
                    <a:r>
                      <a:rPr lang="en-US" sz="1800" dirty="0">
                        <a:solidFill>
                          <a:srgbClr val="58595B"/>
                        </a:solidFill>
                      </a:rPr>
                      <a:t>WebLogic Kubernetes on OCI and other Clouds</a:t>
                    </a:r>
                  </a:p>
                  <a:p>
                    <a:pPr algn="ctr">
                      <a:buClr>
                        <a:srgbClr val="58595B">
                          <a:lumMod val="60000"/>
                          <a:lumOff val="40000"/>
                        </a:srgbClr>
                      </a:buClr>
                    </a:pPr>
                    <a:endParaRPr lang="en-US" sz="1800" dirty="0">
                      <a:solidFill>
                        <a:srgbClr val="58595B"/>
                      </a:solidFill>
                    </a:endParaRPr>
                  </a:p>
                  <a:p>
                    <a:pPr lvl="1" algn="ctr">
                      <a:buClr>
                        <a:srgbClr val="58595B">
                          <a:lumMod val="60000"/>
                          <a:lumOff val="40000"/>
                        </a:srgbClr>
                      </a:buClr>
                    </a:pPr>
                    <a:endParaRPr lang="en-US" sz="1800" dirty="0">
                      <a:solidFill>
                        <a:srgbClr val="58595B"/>
                      </a:solidFill>
                    </a:endParaRPr>
                  </a:p>
                  <a:p>
                    <a:pPr algn="ctr">
                      <a:buClr>
                        <a:srgbClr val="58595B">
                          <a:lumMod val="60000"/>
                          <a:lumOff val="40000"/>
                        </a:srgbClr>
                      </a:buClr>
                    </a:pPr>
                    <a:endParaRPr lang="en-US" sz="1800" dirty="0">
                      <a:solidFill>
                        <a:srgbClr val="58595B"/>
                      </a:solidFill>
                    </a:endParaRPr>
                  </a:p>
                </p:txBody>
              </p:sp>
              <p:sp>
                <p:nvSpPr>
                  <p:cNvPr id="108" name="Content Placeholder 2"/>
                  <p:cNvSpPr txBox="1">
                    <a:spLocks/>
                  </p:cNvSpPr>
                  <p:nvPr/>
                </p:nvSpPr>
                <p:spPr>
                  <a:xfrm>
                    <a:off x="11715069" y="6386668"/>
                    <a:ext cx="1319090" cy="41861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58595B">
                          <a:lumMod val="60000"/>
                          <a:lumOff val="40000"/>
                        </a:srgbClr>
                      </a:buClr>
                      <a:buNone/>
                    </a:pPr>
                    <a:r>
                      <a:rPr lang="en-US" sz="1800" dirty="0">
                        <a:solidFill>
                          <a:srgbClr val="58595B"/>
                        </a:solidFill>
                      </a:rPr>
                      <a:t>WebLogic Kubernetes on Premise</a:t>
                    </a:r>
                  </a:p>
                  <a:p>
                    <a:pPr algn="ctr">
                      <a:buClr>
                        <a:srgbClr val="58595B">
                          <a:lumMod val="60000"/>
                          <a:lumOff val="40000"/>
                        </a:srgbClr>
                      </a:buClr>
                    </a:pPr>
                    <a:endParaRPr lang="en-US" sz="1800" dirty="0">
                      <a:solidFill>
                        <a:srgbClr val="58595B"/>
                      </a:solidFill>
                    </a:endParaRPr>
                  </a:p>
                  <a:p>
                    <a:pPr lvl="1" algn="ctr">
                      <a:buClr>
                        <a:srgbClr val="58595B">
                          <a:lumMod val="60000"/>
                          <a:lumOff val="40000"/>
                        </a:srgbClr>
                      </a:buClr>
                    </a:pPr>
                    <a:endParaRPr lang="en-US" sz="1800" dirty="0">
                      <a:solidFill>
                        <a:srgbClr val="58595B"/>
                      </a:solidFill>
                    </a:endParaRPr>
                  </a:p>
                  <a:p>
                    <a:pPr algn="ctr">
                      <a:buClr>
                        <a:srgbClr val="58595B">
                          <a:lumMod val="60000"/>
                          <a:lumOff val="40000"/>
                        </a:srgbClr>
                      </a:buClr>
                    </a:pPr>
                    <a:endParaRPr lang="en-US" sz="1800" dirty="0">
                      <a:solidFill>
                        <a:srgbClr val="58595B"/>
                      </a:solidFill>
                    </a:endParaRPr>
                  </a:p>
                </p:txBody>
              </p:sp>
              <p:sp>
                <p:nvSpPr>
                  <p:cNvPr id="109" name="Freeform 1"/>
                  <p:cNvSpPr>
                    <a:spLocks noChangeArrowheads="1"/>
                  </p:cNvSpPr>
                  <p:nvPr/>
                </p:nvSpPr>
                <p:spPr bwMode="auto">
                  <a:xfrm>
                    <a:off x="7798504" y="2719783"/>
                    <a:ext cx="4461676" cy="2637259"/>
                  </a:xfrm>
                  <a:custGeom>
                    <a:avLst/>
                    <a:gdLst>
                      <a:gd name="T0" fmla="*/ 12062 w 22906"/>
                      <a:gd name="T1" fmla="*/ 14093 h 14094"/>
                      <a:gd name="T2" fmla="*/ 12062 w 22906"/>
                      <a:gd name="T3" fmla="*/ 14093 h 14094"/>
                      <a:gd name="T4" fmla="*/ 5406 w 22906"/>
                      <a:gd name="T5" fmla="*/ 14093 h 14094"/>
                      <a:gd name="T6" fmla="*/ 1031 w 22906"/>
                      <a:gd name="T7" fmla="*/ 11312 h 14094"/>
                      <a:gd name="T8" fmla="*/ 1844 w 22906"/>
                      <a:gd name="T9" fmla="*/ 5313 h 14094"/>
                      <a:gd name="T10" fmla="*/ 5406 w 22906"/>
                      <a:gd name="T11" fmla="*/ 3719 h 14094"/>
                      <a:gd name="T12" fmla="*/ 5594 w 22906"/>
                      <a:gd name="T13" fmla="*/ 3594 h 14094"/>
                      <a:gd name="T14" fmla="*/ 9375 w 22906"/>
                      <a:gd name="T15" fmla="*/ 313 h 14094"/>
                      <a:gd name="T16" fmla="*/ 14249 w 22906"/>
                      <a:gd name="T17" fmla="*/ 2938 h 14094"/>
                      <a:gd name="T18" fmla="*/ 14468 w 22906"/>
                      <a:gd name="T19" fmla="*/ 3063 h 14094"/>
                      <a:gd name="T20" fmla="*/ 18593 w 22906"/>
                      <a:gd name="T21" fmla="*/ 5188 h 14094"/>
                      <a:gd name="T22" fmla="*/ 18843 w 22906"/>
                      <a:gd name="T23" fmla="*/ 5313 h 14094"/>
                      <a:gd name="T24" fmla="*/ 22687 w 22906"/>
                      <a:gd name="T25" fmla="*/ 8749 h 14094"/>
                      <a:gd name="T26" fmla="*/ 21687 w 22906"/>
                      <a:gd name="T27" fmla="*/ 12718 h 14094"/>
                      <a:gd name="T28" fmla="*/ 19124 w 22906"/>
                      <a:gd name="T29" fmla="*/ 14062 h 14094"/>
                      <a:gd name="T30" fmla="*/ 18655 w 22906"/>
                      <a:gd name="T31" fmla="*/ 14093 h 14094"/>
                      <a:gd name="T32" fmla="*/ 12062 w 22906"/>
                      <a:gd name="T33" fmla="*/ 14093 h 1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06" h="14094">
                        <a:moveTo>
                          <a:pt x="12062" y="14093"/>
                        </a:moveTo>
                        <a:lnTo>
                          <a:pt x="12062" y="14093"/>
                        </a:lnTo>
                        <a:cubicBezTo>
                          <a:pt x="9844" y="14093"/>
                          <a:pt x="7625" y="14093"/>
                          <a:pt x="5406" y="14093"/>
                        </a:cubicBezTo>
                        <a:cubicBezTo>
                          <a:pt x="3438" y="14062"/>
                          <a:pt x="1969" y="13124"/>
                          <a:pt x="1031" y="11312"/>
                        </a:cubicBezTo>
                        <a:cubicBezTo>
                          <a:pt x="0" y="9374"/>
                          <a:pt x="406" y="6844"/>
                          <a:pt x="1844" y="5313"/>
                        </a:cubicBezTo>
                        <a:cubicBezTo>
                          <a:pt x="2844" y="4250"/>
                          <a:pt x="4000" y="3719"/>
                          <a:pt x="5406" y="3719"/>
                        </a:cubicBezTo>
                        <a:cubicBezTo>
                          <a:pt x="5500" y="3719"/>
                          <a:pt x="5531" y="3688"/>
                          <a:pt x="5594" y="3594"/>
                        </a:cubicBezTo>
                        <a:cubicBezTo>
                          <a:pt x="6250" y="1750"/>
                          <a:pt x="7531" y="657"/>
                          <a:pt x="9375" y="313"/>
                        </a:cubicBezTo>
                        <a:cubicBezTo>
                          <a:pt x="11344" y="0"/>
                          <a:pt x="13343" y="1063"/>
                          <a:pt x="14249" y="2938"/>
                        </a:cubicBezTo>
                        <a:cubicBezTo>
                          <a:pt x="14312" y="3032"/>
                          <a:pt x="14374" y="3063"/>
                          <a:pt x="14468" y="3063"/>
                        </a:cubicBezTo>
                        <a:cubicBezTo>
                          <a:pt x="16187" y="3032"/>
                          <a:pt x="17593" y="3719"/>
                          <a:pt x="18593" y="5188"/>
                        </a:cubicBezTo>
                        <a:cubicBezTo>
                          <a:pt x="18655" y="5282"/>
                          <a:pt x="18718" y="5313"/>
                          <a:pt x="18843" y="5313"/>
                        </a:cubicBezTo>
                        <a:cubicBezTo>
                          <a:pt x="20718" y="5313"/>
                          <a:pt x="22374" y="6782"/>
                          <a:pt x="22687" y="8749"/>
                        </a:cubicBezTo>
                        <a:cubicBezTo>
                          <a:pt x="22905" y="10218"/>
                          <a:pt x="22624" y="11593"/>
                          <a:pt x="21687" y="12718"/>
                        </a:cubicBezTo>
                        <a:cubicBezTo>
                          <a:pt x="21030" y="13531"/>
                          <a:pt x="20155" y="13968"/>
                          <a:pt x="19124" y="14062"/>
                        </a:cubicBezTo>
                        <a:cubicBezTo>
                          <a:pt x="18999" y="14093"/>
                          <a:pt x="18812" y="14093"/>
                          <a:pt x="18655" y="14093"/>
                        </a:cubicBezTo>
                        <a:cubicBezTo>
                          <a:pt x="16437" y="14093"/>
                          <a:pt x="14249" y="14093"/>
                          <a:pt x="12062" y="14093"/>
                        </a:cubicBezTo>
                      </a:path>
                    </a:pathLst>
                  </a:custGeom>
                  <a:noFill/>
                  <a:ln w="31750" cap="flat" cmpd="sng">
                    <a:solidFill>
                      <a:schemeClr val="accent5"/>
                    </a:solidFill>
                    <a:round/>
                    <a:headEnd/>
                    <a:tailEnd/>
                  </a:ln>
                  <a:effectLst>
                    <a:outerShdw blurRad="63500" dist="38099" dir="2700000" algn="ctr" rotWithShape="0">
                      <a:schemeClr val="bg1">
                        <a:lumMod val="50000"/>
                        <a:alpha val="43000"/>
                      </a:schemeClr>
                    </a:outerShdw>
                  </a:effectLst>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FFFFFF"/>
                      </a:solidFill>
                      <a:latin typeface="Calibri" charset="0"/>
                      <a:ea typeface="ＭＳ Ｐゴシック" charset="0"/>
                      <a:cs typeface=""/>
                    </a:endParaRPr>
                  </a:p>
                </p:txBody>
              </p:sp>
              <p:grpSp>
                <p:nvGrpSpPr>
                  <p:cNvPr id="112" name="Group 111"/>
                  <p:cNvGrpSpPr/>
                  <p:nvPr/>
                </p:nvGrpSpPr>
                <p:grpSpPr>
                  <a:xfrm>
                    <a:off x="8552865" y="4749136"/>
                    <a:ext cx="2835276" cy="341102"/>
                    <a:chOff x="6935145" y="3551248"/>
                    <a:chExt cx="3085710" cy="371230"/>
                  </a:xfrm>
                </p:grpSpPr>
                <p:sp>
                  <p:nvSpPr>
                    <p:cNvPr id="119" name="Rounded Rectangle 118"/>
                    <p:cNvSpPr>
                      <a:spLocks noChangeAspect="1"/>
                    </p:cNvSpPr>
                    <p:nvPr/>
                  </p:nvSpPr>
                  <p:spPr>
                    <a:xfrm>
                      <a:off x="6935145" y="3551248"/>
                      <a:ext cx="914096" cy="371227"/>
                    </a:xfrm>
                    <a:prstGeom prst="roundRect">
                      <a:avLst/>
                    </a:prstGeom>
                    <a:solidFill>
                      <a:schemeClr val="accent1"/>
                    </a:solidFill>
                    <a:ln w="19050" cmpd="sng">
                      <a:no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latin typeface="Arial" charset="0"/>
                          <a:ea typeface="Arial" charset="0"/>
                          <a:cs typeface="Arial" charset="0"/>
                        </a:rPr>
                        <a:t>WebLogic</a:t>
                      </a:r>
                    </a:p>
                  </p:txBody>
                </p:sp>
                <p:sp>
                  <p:nvSpPr>
                    <p:cNvPr id="120" name="Rounded Rectangle 119"/>
                    <p:cNvSpPr>
                      <a:spLocks noChangeAspect="1"/>
                    </p:cNvSpPr>
                    <p:nvPr/>
                  </p:nvSpPr>
                  <p:spPr>
                    <a:xfrm>
                      <a:off x="8015855" y="3551248"/>
                      <a:ext cx="914096" cy="371227"/>
                    </a:xfrm>
                    <a:prstGeom prst="roundRect">
                      <a:avLst/>
                    </a:prstGeom>
                    <a:solidFill>
                      <a:schemeClr val="accent1"/>
                    </a:solidFill>
                    <a:ln w="19050" cmpd="sng">
                      <a:no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latin typeface="Arial" charset="0"/>
                          <a:ea typeface="Arial" charset="0"/>
                          <a:cs typeface="Arial" charset="0"/>
                        </a:rPr>
                        <a:t>Coherence</a:t>
                      </a:r>
                    </a:p>
                  </p:txBody>
                </p:sp>
                <p:sp>
                  <p:nvSpPr>
                    <p:cNvPr id="121" name="Rounded Rectangle 120"/>
                    <p:cNvSpPr>
                      <a:spLocks noChangeAspect="1"/>
                    </p:cNvSpPr>
                    <p:nvPr/>
                  </p:nvSpPr>
                  <p:spPr>
                    <a:xfrm>
                      <a:off x="9106759" y="3551250"/>
                      <a:ext cx="914096" cy="371228"/>
                    </a:xfrm>
                    <a:prstGeom prst="roundRect">
                      <a:avLst/>
                    </a:prstGeom>
                    <a:solidFill>
                      <a:schemeClr val="accent1"/>
                    </a:solidFill>
                    <a:ln w="19050" cmpd="sng">
                      <a:no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r>
                        <a:rPr lang="en-US" sz="1200" b="1">
                          <a:solidFill>
                            <a:schemeClr val="bg1"/>
                          </a:solidFill>
                          <a:latin typeface="Arial" charset="0"/>
                          <a:ea typeface="Arial" charset="0"/>
                          <a:cs typeface="Arial" charset="0"/>
                        </a:rPr>
                        <a:t>WebLogic</a:t>
                      </a:r>
                    </a:p>
                  </p:txBody>
                </p:sp>
              </p:grpSp>
              <p:sp>
                <p:nvSpPr>
                  <p:cNvPr id="113" name="Content Placeholder 2"/>
                  <p:cNvSpPr txBox="1">
                    <a:spLocks/>
                  </p:cNvSpPr>
                  <p:nvPr/>
                </p:nvSpPr>
                <p:spPr>
                  <a:xfrm>
                    <a:off x="9721122" y="5614866"/>
                    <a:ext cx="1319090" cy="41861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58595B">
                          <a:lumMod val="60000"/>
                          <a:lumOff val="40000"/>
                        </a:srgbClr>
                      </a:buClr>
                      <a:buNone/>
                    </a:pPr>
                    <a:r>
                      <a:rPr lang="en-US" sz="1800" dirty="0">
                        <a:solidFill>
                          <a:srgbClr val="58595B"/>
                        </a:solidFill>
                      </a:rPr>
                      <a:t>Migrate</a:t>
                    </a:r>
                  </a:p>
                  <a:p>
                    <a:pPr algn="ctr">
                      <a:buClr>
                        <a:srgbClr val="58595B">
                          <a:lumMod val="60000"/>
                          <a:lumOff val="40000"/>
                        </a:srgbClr>
                      </a:buClr>
                    </a:pPr>
                    <a:endParaRPr lang="en-US" sz="1800" dirty="0">
                      <a:solidFill>
                        <a:srgbClr val="58595B"/>
                      </a:solidFill>
                    </a:endParaRPr>
                  </a:p>
                  <a:p>
                    <a:pPr lvl="1" algn="ctr">
                      <a:buClr>
                        <a:srgbClr val="58595B">
                          <a:lumMod val="60000"/>
                          <a:lumOff val="40000"/>
                        </a:srgbClr>
                      </a:buClr>
                    </a:pPr>
                    <a:endParaRPr lang="en-US" sz="1800" dirty="0">
                      <a:solidFill>
                        <a:srgbClr val="58595B"/>
                      </a:solidFill>
                    </a:endParaRPr>
                  </a:p>
                  <a:p>
                    <a:pPr algn="ctr">
                      <a:buClr>
                        <a:srgbClr val="58595B">
                          <a:lumMod val="60000"/>
                          <a:lumOff val="40000"/>
                        </a:srgbClr>
                      </a:buClr>
                    </a:pPr>
                    <a:endParaRPr lang="en-US" sz="1800" dirty="0">
                      <a:solidFill>
                        <a:srgbClr val="58595B"/>
                      </a:solidFill>
                    </a:endParaRPr>
                  </a:p>
                </p:txBody>
              </p:sp>
              <p:grpSp>
                <p:nvGrpSpPr>
                  <p:cNvPr id="114" name="Group 113"/>
                  <p:cNvGrpSpPr/>
                  <p:nvPr/>
                </p:nvGrpSpPr>
                <p:grpSpPr>
                  <a:xfrm>
                    <a:off x="8586163" y="6560466"/>
                    <a:ext cx="2835277" cy="341102"/>
                    <a:chOff x="6964124" y="3584920"/>
                    <a:chExt cx="3085711" cy="371230"/>
                  </a:xfrm>
                </p:grpSpPr>
                <p:sp>
                  <p:nvSpPr>
                    <p:cNvPr id="116" name="Rounded Rectangle 115"/>
                    <p:cNvSpPr>
                      <a:spLocks noChangeAspect="1"/>
                    </p:cNvSpPr>
                    <p:nvPr/>
                  </p:nvSpPr>
                  <p:spPr>
                    <a:xfrm>
                      <a:off x="6964124" y="3584920"/>
                      <a:ext cx="914096" cy="371227"/>
                    </a:xfrm>
                    <a:prstGeom prst="roundRect">
                      <a:avLst/>
                    </a:prstGeom>
                    <a:solidFill>
                      <a:schemeClr val="accent1"/>
                    </a:solidFill>
                    <a:ln w="19050" cmpd="sng">
                      <a:no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latin typeface="Arial" charset="0"/>
                          <a:ea typeface="Arial" charset="0"/>
                          <a:cs typeface="Arial" charset="0"/>
                        </a:rPr>
                        <a:t>WebLogic</a:t>
                      </a:r>
                    </a:p>
                  </p:txBody>
                </p:sp>
                <p:sp>
                  <p:nvSpPr>
                    <p:cNvPr id="117" name="Rounded Rectangle 116"/>
                    <p:cNvSpPr>
                      <a:spLocks noChangeAspect="1"/>
                    </p:cNvSpPr>
                    <p:nvPr/>
                  </p:nvSpPr>
                  <p:spPr>
                    <a:xfrm>
                      <a:off x="8044835" y="3584920"/>
                      <a:ext cx="914096" cy="371227"/>
                    </a:xfrm>
                    <a:prstGeom prst="roundRect">
                      <a:avLst/>
                    </a:prstGeom>
                    <a:solidFill>
                      <a:schemeClr val="accent1"/>
                    </a:solidFill>
                    <a:ln w="19050" cmpd="sng">
                      <a:no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latin typeface="Arial" charset="0"/>
                          <a:ea typeface="Arial" charset="0"/>
                          <a:cs typeface="Arial" charset="0"/>
                        </a:rPr>
                        <a:t>Coherence</a:t>
                      </a:r>
                    </a:p>
                  </p:txBody>
                </p:sp>
                <p:sp>
                  <p:nvSpPr>
                    <p:cNvPr id="118" name="Rounded Rectangle 117"/>
                    <p:cNvSpPr>
                      <a:spLocks noChangeAspect="1"/>
                    </p:cNvSpPr>
                    <p:nvPr/>
                  </p:nvSpPr>
                  <p:spPr>
                    <a:xfrm>
                      <a:off x="9135739" y="3584922"/>
                      <a:ext cx="914096" cy="371228"/>
                    </a:xfrm>
                    <a:prstGeom prst="roundRect">
                      <a:avLst/>
                    </a:prstGeom>
                    <a:solidFill>
                      <a:schemeClr val="accent1"/>
                    </a:solidFill>
                    <a:ln w="19050" cmpd="sng">
                      <a:no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r>
                        <a:rPr lang="en-US" sz="1200" b="1" dirty="0">
                          <a:solidFill>
                            <a:schemeClr val="bg1"/>
                          </a:solidFill>
                          <a:latin typeface="Arial" charset="0"/>
                          <a:ea typeface="Arial" charset="0"/>
                          <a:cs typeface="Arial" charset="0"/>
                        </a:rPr>
                        <a:t>Helidon</a:t>
                      </a:r>
                    </a:p>
                  </p:txBody>
                </p:sp>
              </p:grpSp>
              <p:sp>
                <p:nvSpPr>
                  <p:cNvPr id="115" name="Rounded Rectangle 114"/>
                  <p:cNvSpPr/>
                  <p:nvPr/>
                </p:nvSpPr>
                <p:spPr bwMode="gray">
                  <a:xfrm>
                    <a:off x="8446973" y="5992400"/>
                    <a:ext cx="3073570" cy="1281668"/>
                  </a:xfrm>
                  <a:prstGeom prst="roundRect">
                    <a:avLst/>
                  </a:prstGeom>
                  <a:noFill/>
                  <a:ln w="15875">
                    <a:solidFill>
                      <a:schemeClr val="accent3"/>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pic>
              <p:nvPicPr>
                <p:cNvPr id="86" name="Picture 85">
                  <a:extLst>
                    <a:ext uri="{FF2B5EF4-FFF2-40B4-BE49-F238E27FC236}">
                      <a16:creationId xmlns:a16="http://schemas.microsoft.com/office/drawing/2014/main" id="{924E85DF-6294-5C4C-B187-F850264D5E6B}"/>
                    </a:ext>
                  </a:extLst>
                </p:cNvPr>
                <p:cNvPicPr>
                  <a:picLocks noChangeAspect="1"/>
                </p:cNvPicPr>
                <p:nvPr/>
              </p:nvPicPr>
              <p:blipFill>
                <a:blip r:embed="rId5"/>
                <a:stretch>
                  <a:fillRect/>
                </a:stretch>
              </p:blipFill>
              <p:spPr>
                <a:xfrm>
                  <a:off x="10627167" y="6625005"/>
                  <a:ext cx="756869" cy="228251"/>
                </a:xfrm>
                <a:prstGeom prst="rect">
                  <a:avLst/>
                </a:prstGeom>
                <a:solidFill>
                  <a:schemeClr val="bg1"/>
                </a:solidFill>
                <a:ln>
                  <a:noFill/>
                </a:ln>
              </p:spPr>
            </p:pic>
            <p:pic>
              <p:nvPicPr>
                <p:cNvPr id="94" name="Picture 93">
                  <a:extLst>
                    <a:ext uri="{FF2B5EF4-FFF2-40B4-BE49-F238E27FC236}">
                      <a16:creationId xmlns:a16="http://schemas.microsoft.com/office/drawing/2014/main" id="{924E85DF-6294-5C4C-B187-F850264D5E6B}"/>
                    </a:ext>
                  </a:extLst>
                </p:cNvPr>
                <p:cNvPicPr>
                  <a:picLocks noChangeAspect="1"/>
                </p:cNvPicPr>
                <p:nvPr/>
              </p:nvPicPr>
              <p:blipFill>
                <a:blip r:embed="rId5"/>
                <a:stretch>
                  <a:fillRect/>
                </a:stretch>
              </p:blipFill>
              <p:spPr>
                <a:xfrm>
                  <a:off x="10596423" y="4794859"/>
                  <a:ext cx="756869" cy="228251"/>
                </a:xfrm>
                <a:prstGeom prst="rect">
                  <a:avLst/>
                </a:prstGeom>
                <a:solidFill>
                  <a:schemeClr val="bg1"/>
                </a:solidFill>
                <a:ln>
                  <a:noFill/>
                </a:ln>
              </p:spPr>
            </p:pic>
          </p:grpSp>
        </p:grpSp>
      </p:grpSp>
      <p:grpSp>
        <p:nvGrpSpPr>
          <p:cNvPr id="130" name="Group 129">
            <a:extLst>
              <a:ext uri="{FF2B5EF4-FFF2-40B4-BE49-F238E27FC236}">
                <a16:creationId xmlns:a16="http://schemas.microsoft.com/office/drawing/2014/main" id="{E1A703D5-E008-40A4-9477-05EDCE3AE2F3}"/>
              </a:ext>
            </a:extLst>
          </p:cNvPr>
          <p:cNvGrpSpPr>
            <a:grpSpLocks noChangeAspect="1"/>
          </p:cNvGrpSpPr>
          <p:nvPr/>
        </p:nvGrpSpPr>
        <p:grpSpPr>
          <a:xfrm>
            <a:off x="5650647" y="5804651"/>
            <a:ext cx="891830" cy="824595"/>
            <a:chOff x="254908" y="4144371"/>
            <a:chExt cx="1234840" cy="1141744"/>
          </a:xfrm>
          <a:solidFill>
            <a:schemeClr val="accent6">
              <a:lumMod val="60000"/>
              <a:lumOff val="40000"/>
            </a:schemeClr>
          </a:solidFill>
        </p:grpSpPr>
        <p:sp>
          <p:nvSpPr>
            <p:cNvPr id="131" name="Rectangle 130">
              <a:extLst>
                <a:ext uri="{FF2B5EF4-FFF2-40B4-BE49-F238E27FC236}">
                  <a16:creationId xmlns:a16="http://schemas.microsoft.com/office/drawing/2014/main" id="{944ECE82-FDC6-4B6A-B555-05BFDC2C0C0B}"/>
                </a:ext>
              </a:extLst>
            </p:cNvPr>
            <p:cNvSpPr/>
            <p:nvPr/>
          </p:nvSpPr>
          <p:spPr bwMode="gray">
            <a:xfrm>
              <a:off x="1119600" y="4395600"/>
              <a:ext cx="259200" cy="658800"/>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132" name="Group 131">
              <a:extLst>
                <a:ext uri="{FF2B5EF4-FFF2-40B4-BE49-F238E27FC236}">
                  <a16:creationId xmlns:a16="http://schemas.microsoft.com/office/drawing/2014/main" id="{37C1D1C1-ED29-4E46-A64A-CAAFE61CE15C}"/>
                </a:ext>
              </a:extLst>
            </p:cNvPr>
            <p:cNvGrpSpPr/>
            <p:nvPr/>
          </p:nvGrpSpPr>
          <p:grpSpPr>
            <a:xfrm>
              <a:off x="254908" y="4144371"/>
              <a:ext cx="1234840" cy="1141744"/>
              <a:chOff x="7499666" y="2625761"/>
              <a:chExt cx="692068" cy="639892"/>
            </a:xfrm>
            <a:grpFill/>
          </p:grpSpPr>
          <p:sp>
            <p:nvSpPr>
              <p:cNvPr id="133" name="Freeform 9">
                <a:extLst>
                  <a:ext uri="{FF2B5EF4-FFF2-40B4-BE49-F238E27FC236}">
                    <a16:creationId xmlns:a16="http://schemas.microsoft.com/office/drawing/2014/main" id="{8FB39306-B069-4F0F-87D8-4A2BC9A98C2B}"/>
                  </a:ext>
                </a:extLst>
              </p:cNvPr>
              <p:cNvSpPr>
                <a:spLocks noChangeAspect="1" noEditPoints="1"/>
              </p:cNvSpPr>
              <p:nvPr/>
            </p:nvSpPr>
            <p:spPr bwMode="auto">
              <a:xfrm>
                <a:off x="7607576" y="2625761"/>
                <a:ext cx="584158" cy="598964"/>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8595B"/>
                  </a:solidFill>
                  <a:effectLst/>
                  <a:uLnTx/>
                  <a:uFillTx/>
                  <a:latin typeface="Calibri"/>
                  <a:ea typeface="+mn-ea"/>
                  <a:cs typeface=""/>
                </a:endParaRPr>
              </a:p>
            </p:txBody>
          </p:sp>
          <p:sp>
            <p:nvSpPr>
              <p:cNvPr id="134" name="Rectangle 133">
                <a:extLst>
                  <a:ext uri="{FF2B5EF4-FFF2-40B4-BE49-F238E27FC236}">
                    <a16:creationId xmlns:a16="http://schemas.microsoft.com/office/drawing/2014/main" id="{723042EA-F1F2-41B0-9A13-C3526043FF10}"/>
                  </a:ext>
                </a:extLst>
              </p:cNvPr>
              <p:cNvSpPr/>
              <p:nvPr/>
            </p:nvSpPr>
            <p:spPr>
              <a:xfrm>
                <a:off x="7630880" y="3018865"/>
                <a:ext cx="112359" cy="230669"/>
              </a:xfrm>
              <a:prstGeom prst="rect">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135" name="Group 134">
                <a:extLst>
                  <a:ext uri="{FF2B5EF4-FFF2-40B4-BE49-F238E27FC236}">
                    <a16:creationId xmlns:a16="http://schemas.microsoft.com/office/drawing/2014/main" id="{33C75AB1-6DF1-43DE-85E4-B24F7DEA89AC}"/>
                  </a:ext>
                </a:extLst>
              </p:cNvPr>
              <p:cNvGrpSpPr>
                <a:grpSpLocks noChangeAspect="1"/>
              </p:cNvGrpSpPr>
              <p:nvPr/>
            </p:nvGrpSpPr>
            <p:grpSpPr>
              <a:xfrm>
                <a:off x="7499666" y="2909022"/>
                <a:ext cx="221339" cy="356631"/>
                <a:chOff x="1453991" y="670039"/>
                <a:chExt cx="599035" cy="965195"/>
              </a:xfrm>
              <a:grpFill/>
            </p:grpSpPr>
            <p:sp>
              <p:nvSpPr>
                <p:cNvPr id="136" name="object 104">
                  <a:extLst>
                    <a:ext uri="{FF2B5EF4-FFF2-40B4-BE49-F238E27FC236}">
                      <a16:creationId xmlns:a16="http://schemas.microsoft.com/office/drawing/2014/main" id="{96C158E2-F520-4422-BEEF-B27DE7CE5141}"/>
                    </a:ext>
                  </a:extLst>
                </p:cNvPr>
                <p:cNvSpPr/>
                <p:nvPr/>
              </p:nvSpPr>
              <p:spPr>
                <a:xfrm>
                  <a:off x="1453999" y="1357749"/>
                  <a:ext cx="425380" cy="201029"/>
                </a:xfrm>
                <a:custGeom>
                  <a:avLst/>
                  <a:gdLst/>
                  <a:ahLst/>
                  <a:cxnLst/>
                  <a:rect l="l" t="t" r="r" b="b"/>
                  <a:pathLst>
                    <a:path w="467918" h="227833">
                      <a:moveTo>
                        <a:pt x="445049" y="101270"/>
                      </a:moveTo>
                      <a:lnTo>
                        <a:pt x="467918" y="99382"/>
                      </a:lnTo>
                      <a:lnTo>
                        <a:pt x="445839" y="5845"/>
                      </a:lnTo>
                      <a:lnTo>
                        <a:pt x="440626" y="6172"/>
                      </a:lnTo>
                      <a:lnTo>
                        <a:pt x="431736" y="6197"/>
                      </a:lnTo>
                      <a:lnTo>
                        <a:pt x="425056" y="0"/>
                      </a:lnTo>
                      <a:lnTo>
                        <a:pt x="423075" y="102750"/>
                      </a:lnTo>
                      <a:lnTo>
                        <a:pt x="445049" y="101270"/>
                      </a:lnTo>
                      <a:close/>
                    </a:path>
                    <a:path w="467918" h="227833">
                      <a:moveTo>
                        <a:pt x="5107" y="47264"/>
                      </a:moveTo>
                      <a:lnTo>
                        <a:pt x="26020" y="63708"/>
                      </a:lnTo>
                      <a:lnTo>
                        <a:pt x="40990" y="70629"/>
                      </a:lnTo>
                      <a:lnTo>
                        <a:pt x="58411" y="76747"/>
                      </a:lnTo>
                      <a:lnTo>
                        <a:pt x="77865" y="82113"/>
                      </a:lnTo>
                      <a:lnTo>
                        <a:pt x="98933" y="86776"/>
                      </a:lnTo>
                      <a:lnTo>
                        <a:pt x="121198" y="90785"/>
                      </a:lnTo>
                      <a:lnTo>
                        <a:pt x="144241" y="94189"/>
                      </a:lnTo>
                      <a:lnTo>
                        <a:pt x="167644" y="97039"/>
                      </a:lnTo>
                      <a:lnTo>
                        <a:pt x="190989" y="99382"/>
                      </a:lnTo>
                      <a:lnTo>
                        <a:pt x="213857" y="101270"/>
                      </a:lnTo>
                      <a:lnTo>
                        <a:pt x="235830" y="102750"/>
                      </a:lnTo>
                      <a:lnTo>
                        <a:pt x="256489" y="103873"/>
                      </a:lnTo>
                      <a:lnTo>
                        <a:pt x="275418" y="104688"/>
                      </a:lnTo>
                      <a:lnTo>
                        <a:pt x="292197" y="105244"/>
                      </a:lnTo>
                      <a:lnTo>
                        <a:pt x="306408" y="105591"/>
                      </a:lnTo>
                      <a:lnTo>
                        <a:pt x="341269" y="105777"/>
                      </a:lnTo>
                      <a:lnTo>
                        <a:pt x="352494" y="105591"/>
                      </a:lnTo>
                      <a:lnTo>
                        <a:pt x="366705" y="105244"/>
                      </a:lnTo>
                      <a:lnTo>
                        <a:pt x="383485" y="104688"/>
                      </a:lnTo>
                      <a:lnTo>
                        <a:pt x="402414" y="103873"/>
                      </a:lnTo>
                      <a:lnTo>
                        <a:pt x="423075" y="102750"/>
                      </a:lnTo>
                      <a:lnTo>
                        <a:pt x="425056" y="0"/>
                      </a:lnTo>
                      <a:lnTo>
                        <a:pt x="424561" y="-8039"/>
                      </a:lnTo>
                      <a:lnTo>
                        <a:pt x="424053" y="-16408"/>
                      </a:lnTo>
                      <a:lnTo>
                        <a:pt x="430415" y="-23596"/>
                      </a:lnTo>
                      <a:lnTo>
                        <a:pt x="438784" y="-24104"/>
                      </a:lnTo>
                      <a:lnTo>
                        <a:pt x="455817" y="-25245"/>
                      </a:lnTo>
                      <a:lnTo>
                        <a:pt x="472040" y="-26536"/>
                      </a:lnTo>
                      <a:lnTo>
                        <a:pt x="487464" y="-27978"/>
                      </a:lnTo>
                      <a:lnTo>
                        <a:pt x="502097" y="-29572"/>
                      </a:lnTo>
                      <a:lnTo>
                        <a:pt x="515948" y="-31320"/>
                      </a:lnTo>
                      <a:lnTo>
                        <a:pt x="529026" y="-33223"/>
                      </a:lnTo>
                      <a:lnTo>
                        <a:pt x="541339" y="-35283"/>
                      </a:lnTo>
                      <a:lnTo>
                        <a:pt x="552897" y="-37501"/>
                      </a:lnTo>
                      <a:lnTo>
                        <a:pt x="563709" y="-39878"/>
                      </a:lnTo>
                      <a:lnTo>
                        <a:pt x="573783" y="-42416"/>
                      </a:lnTo>
                      <a:lnTo>
                        <a:pt x="583129" y="-45116"/>
                      </a:lnTo>
                      <a:lnTo>
                        <a:pt x="591755" y="-47980"/>
                      </a:lnTo>
                      <a:lnTo>
                        <a:pt x="604151" y="-52692"/>
                      </a:lnTo>
                      <a:lnTo>
                        <a:pt x="612940" y="-48818"/>
                      </a:lnTo>
                      <a:lnTo>
                        <a:pt x="615962" y="-41008"/>
                      </a:lnTo>
                      <a:lnTo>
                        <a:pt x="618985" y="-33197"/>
                      </a:lnTo>
                      <a:lnTo>
                        <a:pt x="615099" y="-24409"/>
                      </a:lnTo>
                      <a:lnTo>
                        <a:pt x="607288" y="-21386"/>
                      </a:lnTo>
                      <a:lnTo>
                        <a:pt x="598792" y="-18302"/>
                      </a:lnTo>
                      <a:lnTo>
                        <a:pt x="589715" y="-15395"/>
                      </a:lnTo>
                      <a:lnTo>
                        <a:pt x="580037" y="-12661"/>
                      </a:lnTo>
                      <a:lnTo>
                        <a:pt x="569738" y="-10097"/>
                      </a:lnTo>
                      <a:lnTo>
                        <a:pt x="558798" y="-7700"/>
                      </a:lnTo>
                      <a:lnTo>
                        <a:pt x="547198" y="-5468"/>
                      </a:lnTo>
                      <a:lnTo>
                        <a:pt x="534918" y="-3396"/>
                      </a:lnTo>
                      <a:lnTo>
                        <a:pt x="521938" y="-1481"/>
                      </a:lnTo>
                      <a:lnTo>
                        <a:pt x="508238" y="279"/>
                      </a:lnTo>
                      <a:lnTo>
                        <a:pt x="493798" y="1888"/>
                      </a:lnTo>
                      <a:lnTo>
                        <a:pt x="478598" y="3350"/>
                      </a:lnTo>
                      <a:lnTo>
                        <a:pt x="462618" y="4668"/>
                      </a:lnTo>
                      <a:lnTo>
                        <a:pt x="445839" y="5845"/>
                      </a:lnTo>
                      <a:lnTo>
                        <a:pt x="467918" y="99382"/>
                      </a:lnTo>
                      <a:lnTo>
                        <a:pt x="491264" y="97039"/>
                      </a:lnTo>
                      <a:lnTo>
                        <a:pt x="514668" y="94189"/>
                      </a:lnTo>
                      <a:lnTo>
                        <a:pt x="537713" y="90785"/>
                      </a:lnTo>
                      <a:lnTo>
                        <a:pt x="559980" y="86776"/>
                      </a:lnTo>
                      <a:lnTo>
                        <a:pt x="581050" y="82113"/>
                      </a:lnTo>
                      <a:lnTo>
                        <a:pt x="600506" y="76747"/>
                      </a:lnTo>
                      <a:lnTo>
                        <a:pt x="617928" y="70629"/>
                      </a:lnTo>
                      <a:lnTo>
                        <a:pt x="632900" y="63708"/>
                      </a:lnTo>
                      <a:lnTo>
                        <a:pt x="645003" y="55937"/>
                      </a:lnTo>
                      <a:lnTo>
                        <a:pt x="653817" y="47264"/>
                      </a:lnTo>
                      <a:lnTo>
                        <a:pt x="658926" y="37642"/>
                      </a:lnTo>
                      <a:lnTo>
                        <a:pt x="658926" y="-125082"/>
                      </a:lnTo>
                      <a:lnTo>
                        <a:pt x="653452" y="-118953"/>
                      </a:lnTo>
                      <a:lnTo>
                        <a:pt x="646441" y="-113180"/>
                      </a:lnTo>
                      <a:lnTo>
                        <a:pt x="615886" y="-97825"/>
                      </a:lnTo>
                      <a:lnTo>
                        <a:pt x="587278" y="-89057"/>
                      </a:lnTo>
                      <a:lnTo>
                        <a:pt x="556006" y="-82105"/>
                      </a:lnTo>
                      <a:lnTo>
                        <a:pt x="523870" y="-76659"/>
                      </a:lnTo>
                      <a:lnTo>
                        <a:pt x="500805" y="-73538"/>
                      </a:lnTo>
                      <a:lnTo>
                        <a:pt x="476572" y="-70835"/>
                      </a:lnTo>
                      <a:lnTo>
                        <a:pt x="451295" y="-68563"/>
                      </a:lnTo>
                      <a:lnTo>
                        <a:pt x="425099" y="-66729"/>
                      </a:lnTo>
                      <a:lnTo>
                        <a:pt x="398108" y="-65346"/>
                      </a:lnTo>
                      <a:lnTo>
                        <a:pt x="370446" y="-64421"/>
                      </a:lnTo>
                      <a:lnTo>
                        <a:pt x="342237" y="-63967"/>
                      </a:lnTo>
                      <a:lnTo>
                        <a:pt x="315189" y="-63979"/>
                      </a:lnTo>
                      <a:lnTo>
                        <a:pt x="287005" y="-64458"/>
                      </a:lnTo>
                      <a:lnTo>
                        <a:pt x="259375" y="-65406"/>
                      </a:lnTo>
                      <a:lnTo>
                        <a:pt x="232423" y="-66814"/>
                      </a:lnTo>
                      <a:lnTo>
                        <a:pt x="206272" y="-68670"/>
                      </a:lnTo>
                      <a:lnTo>
                        <a:pt x="181047" y="-70966"/>
                      </a:lnTo>
                      <a:lnTo>
                        <a:pt x="156872" y="-73690"/>
                      </a:lnTo>
                      <a:lnTo>
                        <a:pt x="133872" y="-76833"/>
                      </a:lnTo>
                      <a:lnTo>
                        <a:pt x="112170" y="-80385"/>
                      </a:lnTo>
                      <a:lnTo>
                        <a:pt x="84677" y="-85912"/>
                      </a:lnTo>
                      <a:lnTo>
                        <a:pt x="53411" y="-94267"/>
                      </a:lnTo>
                      <a:lnTo>
                        <a:pt x="28873" y="-103722"/>
                      </a:lnTo>
                      <a:lnTo>
                        <a:pt x="4146" y="-120262"/>
                      </a:lnTo>
                      <a:lnTo>
                        <a:pt x="0" y="-125082"/>
                      </a:lnTo>
                      <a:lnTo>
                        <a:pt x="0" y="37642"/>
                      </a:lnTo>
                      <a:lnTo>
                        <a:pt x="5107" y="4726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58595B"/>
                    </a:solidFill>
                    <a:effectLst/>
                    <a:uLnTx/>
                    <a:uFillTx/>
                    <a:latin typeface="Calibri"/>
                    <a:ea typeface="+mn-ea"/>
                    <a:cs typeface=""/>
                  </a:endParaRPr>
                </a:p>
              </p:txBody>
            </p:sp>
            <p:sp>
              <p:nvSpPr>
                <p:cNvPr id="137" name="object 105">
                  <a:extLst>
                    <a:ext uri="{FF2B5EF4-FFF2-40B4-BE49-F238E27FC236}">
                      <a16:creationId xmlns:a16="http://schemas.microsoft.com/office/drawing/2014/main" id="{7FDB8EE0-AB2C-4C29-9D83-B9FC37A56934}"/>
                    </a:ext>
                  </a:extLst>
                </p:cNvPr>
                <p:cNvSpPr/>
                <p:nvPr/>
              </p:nvSpPr>
              <p:spPr>
                <a:xfrm>
                  <a:off x="1453991" y="1431566"/>
                  <a:ext cx="599035" cy="203668"/>
                </a:xfrm>
                <a:custGeom>
                  <a:avLst/>
                  <a:gdLst/>
                  <a:ahLst/>
                  <a:cxnLst/>
                  <a:rect l="l" t="t" r="r" b="b"/>
                  <a:pathLst>
                    <a:path w="658939" h="230824">
                      <a:moveTo>
                        <a:pt x="0" y="0"/>
                      </a:moveTo>
                      <a:lnTo>
                        <a:pt x="0" y="155054"/>
                      </a:lnTo>
                      <a:lnTo>
                        <a:pt x="2292" y="165758"/>
                      </a:lnTo>
                      <a:lnTo>
                        <a:pt x="19242" y="184049"/>
                      </a:lnTo>
                      <a:lnTo>
                        <a:pt x="32971" y="191747"/>
                      </a:lnTo>
                      <a:lnTo>
                        <a:pt x="49585" y="198552"/>
                      </a:lnTo>
                      <a:lnTo>
                        <a:pt x="68619" y="204519"/>
                      </a:lnTo>
                      <a:lnTo>
                        <a:pt x="89610" y="209705"/>
                      </a:lnTo>
                      <a:lnTo>
                        <a:pt x="112094" y="214163"/>
                      </a:lnTo>
                      <a:lnTo>
                        <a:pt x="135606" y="217948"/>
                      </a:lnTo>
                      <a:lnTo>
                        <a:pt x="159683" y="221116"/>
                      </a:lnTo>
                      <a:lnTo>
                        <a:pt x="183861" y="223721"/>
                      </a:lnTo>
                      <a:lnTo>
                        <a:pt x="207676" y="225819"/>
                      </a:lnTo>
                      <a:lnTo>
                        <a:pt x="230665" y="227464"/>
                      </a:lnTo>
                      <a:lnTo>
                        <a:pt x="252362" y="228712"/>
                      </a:lnTo>
                      <a:lnTo>
                        <a:pt x="272305" y="229617"/>
                      </a:lnTo>
                      <a:lnTo>
                        <a:pt x="290029" y="230234"/>
                      </a:lnTo>
                      <a:lnTo>
                        <a:pt x="305071" y="230618"/>
                      </a:lnTo>
                      <a:lnTo>
                        <a:pt x="341956" y="230824"/>
                      </a:lnTo>
                      <a:lnTo>
                        <a:pt x="353851" y="230618"/>
                      </a:lnTo>
                      <a:lnTo>
                        <a:pt x="368893" y="230234"/>
                      </a:lnTo>
                      <a:lnTo>
                        <a:pt x="386617" y="229617"/>
                      </a:lnTo>
                      <a:lnTo>
                        <a:pt x="406561" y="228712"/>
                      </a:lnTo>
                      <a:lnTo>
                        <a:pt x="428259" y="227464"/>
                      </a:lnTo>
                      <a:lnTo>
                        <a:pt x="424065" y="108673"/>
                      </a:lnTo>
                      <a:lnTo>
                        <a:pt x="430415" y="101472"/>
                      </a:lnTo>
                      <a:lnTo>
                        <a:pt x="438785" y="100964"/>
                      </a:lnTo>
                      <a:lnTo>
                        <a:pt x="455823" y="99812"/>
                      </a:lnTo>
                      <a:lnTo>
                        <a:pt x="472051" y="98513"/>
                      </a:lnTo>
                      <a:lnTo>
                        <a:pt x="487479" y="97065"/>
                      </a:lnTo>
                      <a:lnTo>
                        <a:pt x="502115" y="95467"/>
                      </a:lnTo>
                      <a:lnTo>
                        <a:pt x="515967" y="93718"/>
                      </a:lnTo>
                      <a:lnTo>
                        <a:pt x="529046" y="91815"/>
                      </a:lnTo>
                      <a:lnTo>
                        <a:pt x="541360" y="89758"/>
                      </a:lnTo>
                      <a:lnTo>
                        <a:pt x="552917" y="87544"/>
                      </a:lnTo>
                      <a:lnTo>
                        <a:pt x="563728" y="85173"/>
                      </a:lnTo>
                      <a:lnTo>
                        <a:pt x="573801" y="82643"/>
                      </a:lnTo>
                      <a:lnTo>
                        <a:pt x="583144" y="79952"/>
                      </a:lnTo>
                      <a:lnTo>
                        <a:pt x="591768" y="77099"/>
                      </a:lnTo>
                      <a:lnTo>
                        <a:pt x="604189" y="72389"/>
                      </a:lnTo>
                      <a:lnTo>
                        <a:pt x="612978" y="76276"/>
                      </a:lnTo>
                      <a:lnTo>
                        <a:pt x="615975" y="84099"/>
                      </a:lnTo>
                      <a:lnTo>
                        <a:pt x="618998" y="91922"/>
                      </a:lnTo>
                      <a:lnTo>
                        <a:pt x="615099" y="100698"/>
                      </a:lnTo>
                      <a:lnTo>
                        <a:pt x="607275" y="103708"/>
                      </a:lnTo>
                      <a:lnTo>
                        <a:pt x="598783" y="106782"/>
                      </a:lnTo>
                      <a:lnTo>
                        <a:pt x="589708" y="109680"/>
                      </a:lnTo>
                      <a:lnTo>
                        <a:pt x="580032" y="112405"/>
                      </a:lnTo>
                      <a:lnTo>
                        <a:pt x="569734" y="114962"/>
                      </a:lnTo>
                      <a:lnTo>
                        <a:pt x="558795" y="117353"/>
                      </a:lnTo>
                      <a:lnTo>
                        <a:pt x="547195" y="119581"/>
                      </a:lnTo>
                      <a:lnTo>
                        <a:pt x="534913" y="121650"/>
                      </a:lnTo>
                      <a:lnTo>
                        <a:pt x="521931" y="123564"/>
                      </a:lnTo>
                      <a:lnTo>
                        <a:pt x="508228" y="125325"/>
                      </a:lnTo>
                      <a:lnTo>
                        <a:pt x="493784" y="126937"/>
                      </a:lnTo>
                      <a:lnTo>
                        <a:pt x="478580" y="128404"/>
                      </a:lnTo>
                      <a:lnTo>
                        <a:pt x="462595" y="129729"/>
                      </a:lnTo>
                      <a:lnTo>
                        <a:pt x="445810" y="130914"/>
                      </a:lnTo>
                      <a:lnTo>
                        <a:pt x="451249" y="225819"/>
                      </a:lnTo>
                      <a:lnTo>
                        <a:pt x="475065" y="223721"/>
                      </a:lnTo>
                      <a:lnTo>
                        <a:pt x="499244" y="221116"/>
                      </a:lnTo>
                      <a:lnTo>
                        <a:pt x="523323" y="217948"/>
                      </a:lnTo>
                      <a:lnTo>
                        <a:pt x="546837" y="214163"/>
                      </a:lnTo>
                      <a:lnTo>
                        <a:pt x="569322" y="209705"/>
                      </a:lnTo>
                      <a:lnTo>
                        <a:pt x="590314" y="204519"/>
                      </a:lnTo>
                      <a:lnTo>
                        <a:pt x="609350" y="198552"/>
                      </a:lnTo>
                      <a:lnTo>
                        <a:pt x="625965" y="191747"/>
                      </a:lnTo>
                      <a:lnTo>
                        <a:pt x="639695" y="184049"/>
                      </a:lnTo>
                      <a:lnTo>
                        <a:pt x="650077" y="175405"/>
                      </a:lnTo>
                      <a:lnTo>
                        <a:pt x="656646" y="165758"/>
                      </a:lnTo>
                      <a:lnTo>
                        <a:pt x="658939" y="155054"/>
                      </a:lnTo>
                      <a:lnTo>
                        <a:pt x="658939" y="0"/>
                      </a:lnTo>
                      <a:lnTo>
                        <a:pt x="653465" y="6125"/>
                      </a:lnTo>
                      <a:lnTo>
                        <a:pt x="646455" y="11897"/>
                      </a:lnTo>
                      <a:lnTo>
                        <a:pt x="627704" y="22446"/>
                      </a:lnTo>
                      <a:lnTo>
                        <a:pt x="602444" y="31776"/>
                      </a:lnTo>
                      <a:lnTo>
                        <a:pt x="570431" y="40018"/>
                      </a:lnTo>
                      <a:lnTo>
                        <a:pt x="545642" y="44892"/>
                      </a:lnTo>
                      <a:lnTo>
                        <a:pt x="523869" y="48423"/>
                      </a:lnTo>
                      <a:lnTo>
                        <a:pt x="500804" y="51544"/>
                      </a:lnTo>
                      <a:lnTo>
                        <a:pt x="476572" y="54246"/>
                      </a:lnTo>
                      <a:lnTo>
                        <a:pt x="451295" y="56519"/>
                      </a:lnTo>
                      <a:lnTo>
                        <a:pt x="425100" y="58352"/>
                      </a:lnTo>
                      <a:lnTo>
                        <a:pt x="398108" y="59736"/>
                      </a:lnTo>
                      <a:lnTo>
                        <a:pt x="370446" y="60660"/>
                      </a:lnTo>
                      <a:lnTo>
                        <a:pt x="342237" y="61114"/>
                      </a:lnTo>
                      <a:lnTo>
                        <a:pt x="315202" y="61102"/>
                      </a:lnTo>
                      <a:lnTo>
                        <a:pt x="287018" y="60623"/>
                      </a:lnTo>
                      <a:lnTo>
                        <a:pt x="259388" y="59675"/>
                      </a:lnTo>
                      <a:lnTo>
                        <a:pt x="232435" y="58268"/>
                      </a:lnTo>
                      <a:lnTo>
                        <a:pt x="206284" y="56411"/>
                      </a:lnTo>
                      <a:lnTo>
                        <a:pt x="181060" y="54116"/>
                      </a:lnTo>
                      <a:lnTo>
                        <a:pt x="156885" y="51391"/>
                      </a:lnTo>
                      <a:lnTo>
                        <a:pt x="133885" y="48248"/>
                      </a:lnTo>
                      <a:lnTo>
                        <a:pt x="112183" y="44696"/>
                      </a:lnTo>
                      <a:lnTo>
                        <a:pt x="84691" y="39172"/>
                      </a:lnTo>
                      <a:lnTo>
                        <a:pt x="53428" y="30818"/>
                      </a:lnTo>
                      <a:lnTo>
                        <a:pt x="28889" y="21360"/>
                      </a:lnTo>
                      <a:lnTo>
                        <a:pt x="4154" y="4822"/>
                      </a:lnTo>
                      <a:lnTo>
                        <a:pt x="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58595B"/>
                    </a:solidFill>
                    <a:effectLst/>
                    <a:uLnTx/>
                    <a:uFillTx/>
                    <a:latin typeface="Calibri"/>
                    <a:ea typeface="+mn-ea"/>
                    <a:cs typeface=""/>
                  </a:endParaRPr>
                </a:p>
              </p:txBody>
            </p:sp>
            <p:sp>
              <p:nvSpPr>
                <p:cNvPr id="138" name="object 106">
                  <a:extLst>
                    <a:ext uri="{FF2B5EF4-FFF2-40B4-BE49-F238E27FC236}">
                      <a16:creationId xmlns:a16="http://schemas.microsoft.com/office/drawing/2014/main" id="{2D255537-B766-4FF0-84EF-0D51E39C8956}"/>
                    </a:ext>
                  </a:extLst>
                </p:cNvPr>
                <p:cNvSpPr/>
                <p:nvPr/>
              </p:nvSpPr>
              <p:spPr>
                <a:xfrm>
                  <a:off x="1839505" y="1527454"/>
                  <a:ext cx="24712" cy="104815"/>
                </a:xfrm>
                <a:custGeom>
                  <a:avLst/>
                  <a:gdLst/>
                  <a:ahLst/>
                  <a:cxnLst/>
                  <a:rect l="l" t="t" r="r" b="b"/>
                  <a:pathLst>
                    <a:path w="27183" h="118790">
                      <a:moveTo>
                        <a:pt x="27183" y="117145"/>
                      </a:moveTo>
                      <a:lnTo>
                        <a:pt x="21744" y="22240"/>
                      </a:lnTo>
                      <a:lnTo>
                        <a:pt x="16586" y="22567"/>
                      </a:lnTo>
                      <a:lnTo>
                        <a:pt x="7683" y="22593"/>
                      </a:lnTo>
                      <a:lnTo>
                        <a:pt x="1003" y="16408"/>
                      </a:lnTo>
                      <a:lnTo>
                        <a:pt x="507" y="8356"/>
                      </a:lnTo>
                      <a:lnTo>
                        <a:pt x="0" y="0"/>
                      </a:lnTo>
                      <a:lnTo>
                        <a:pt x="4194" y="118790"/>
                      </a:lnTo>
                      <a:lnTo>
                        <a:pt x="27183" y="117145"/>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58595B"/>
                    </a:solidFill>
                    <a:effectLst/>
                    <a:uLnTx/>
                    <a:uFillTx/>
                    <a:latin typeface="Calibri"/>
                    <a:ea typeface="+mn-ea"/>
                    <a:cs typeface=""/>
                  </a:endParaRPr>
                </a:p>
              </p:txBody>
            </p:sp>
            <p:sp>
              <p:nvSpPr>
                <p:cNvPr id="139" name="object 103">
                  <a:extLst>
                    <a:ext uri="{FF2B5EF4-FFF2-40B4-BE49-F238E27FC236}">
                      <a16:creationId xmlns:a16="http://schemas.microsoft.com/office/drawing/2014/main" id="{51FB7C84-22A9-4A78-B776-C32787B37DA6}"/>
                    </a:ext>
                  </a:extLst>
                </p:cNvPr>
                <p:cNvSpPr/>
                <p:nvPr/>
              </p:nvSpPr>
              <p:spPr>
                <a:xfrm>
                  <a:off x="1453999" y="1036004"/>
                  <a:ext cx="392487" cy="257520"/>
                </a:xfrm>
                <a:custGeom>
                  <a:avLst/>
                  <a:gdLst/>
                  <a:ahLst/>
                  <a:cxnLst/>
                  <a:rect l="l" t="t" r="r" b="b"/>
                  <a:pathLst>
                    <a:path w="431736" h="291856">
                      <a:moveTo>
                        <a:pt x="49585" y="0"/>
                      </a:moveTo>
                      <a:lnTo>
                        <a:pt x="32971" y="6803"/>
                      </a:lnTo>
                      <a:lnTo>
                        <a:pt x="30708" y="43452"/>
                      </a:lnTo>
                      <a:lnTo>
                        <a:pt x="33028" y="40846"/>
                      </a:lnTo>
                      <a:lnTo>
                        <a:pt x="36759" y="38093"/>
                      </a:lnTo>
                      <a:lnTo>
                        <a:pt x="41887" y="35222"/>
                      </a:lnTo>
                      <a:lnTo>
                        <a:pt x="48398" y="32265"/>
                      </a:lnTo>
                      <a:lnTo>
                        <a:pt x="56279" y="29252"/>
                      </a:lnTo>
                      <a:lnTo>
                        <a:pt x="49585" y="0"/>
                      </a:lnTo>
                      <a:close/>
                    </a:path>
                    <a:path w="431736" h="291856">
                      <a:moveTo>
                        <a:pt x="462605" y="160587"/>
                      </a:moveTo>
                      <a:lnTo>
                        <a:pt x="445820" y="161769"/>
                      </a:lnTo>
                      <a:lnTo>
                        <a:pt x="440639" y="162095"/>
                      </a:lnTo>
                      <a:lnTo>
                        <a:pt x="431736" y="162121"/>
                      </a:lnTo>
                      <a:lnTo>
                        <a:pt x="428247" y="258340"/>
                      </a:lnTo>
                      <a:lnTo>
                        <a:pt x="451236" y="256693"/>
                      </a:lnTo>
                      <a:lnTo>
                        <a:pt x="475052" y="254594"/>
                      </a:lnTo>
                      <a:lnTo>
                        <a:pt x="499232" y="251988"/>
                      </a:lnTo>
                      <a:lnTo>
                        <a:pt x="523310" y="248818"/>
                      </a:lnTo>
                      <a:lnTo>
                        <a:pt x="546824" y="245031"/>
                      </a:lnTo>
                      <a:lnTo>
                        <a:pt x="569309" y="240572"/>
                      </a:lnTo>
                      <a:lnTo>
                        <a:pt x="590301" y="235385"/>
                      </a:lnTo>
                      <a:lnTo>
                        <a:pt x="625952" y="222608"/>
                      </a:lnTo>
                      <a:lnTo>
                        <a:pt x="650064" y="206263"/>
                      </a:lnTo>
                      <a:lnTo>
                        <a:pt x="658926" y="185908"/>
                      </a:lnTo>
                      <a:lnTo>
                        <a:pt x="658926" y="43490"/>
                      </a:lnTo>
                      <a:lnTo>
                        <a:pt x="650064" y="23143"/>
                      </a:lnTo>
                      <a:lnTo>
                        <a:pt x="625952" y="6803"/>
                      </a:lnTo>
                      <a:lnTo>
                        <a:pt x="590301" y="-5966"/>
                      </a:lnTo>
                      <a:lnTo>
                        <a:pt x="569309" y="-11151"/>
                      </a:lnTo>
                      <a:lnTo>
                        <a:pt x="546824" y="-15608"/>
                      </a:lnTo>
                      <a:lnTo>
                        <a:pt x="523310" y="-19393"/>
                      </a:lnTo>
                      <a:lnTo>
                        <a:pt x="499232" y="-22560"/>
                      </a:lnTo>
                      <a:lnTo>
                        <a:pt x="475052" y="-25165"/>
                      </a:lnTo>
                      <a:lnTo>
                        <a:pt x="451236" y="-27262"/>
                      </a:lnTo>
                      <a:lnTo>
                        <a:pt x="428247" y="-28907"/>
                      </a:lnTo>
                      <a:lnTo>
                        <a:pt x="406548" y="-30155"/>
                      </a:lnTo>
                      <a:lnTo>
                        <a:pt x="368880" y="-31676"/>
                      </a:lnTo>
                      <a:lnTo>
                        <a:pt x="341944" y="-32267"/>
                      </a:lnTo>
                      <a:lnTo>
                        <a:pt x="316957" y="-32267"/>
                      </a:lnTo>
                      <a:lnTo>
                        <a:pt x="305063" y="-32060"/>
                      </a:lnTo>
                      <a:lnTo>
                        <a:pt x="272300" y="-31059"/>
                      </a:lnTo>
                      <a:lnTo>
                        <a:pt x="230661" y="-28907"/>
                      </a:lnTo>
                      <a:lnTo>
                        <a:pt x="207673" y="-27262"/>
                      </a:lnTo>
                      <a:lnTo>
                        <a:pt x="183859" y="-25165"/>
                      </a:lnTo>
                      <a:lnTo>
                        <a:pt x="159681" y="-22560"/>
                      </a:lnTo>
                      <a:lnTo>
                        <a:pt x="135605" y="-19393"/>
                      </a:lnTo>
                      <a:lnTo>
                        <a:pt x="112093" y="-15608"/>
                      </a:lnTo>
                      <a:lnTo>
                        <a:pt x="89610" y="-11151"/>
                      </a:lnTo>
                      <a:lnTo>
                        <a:pt x="68619" y="-5966"/>
                      </a:lnTo>
                      <a:lnTo>
                        <a:pt x="49585" y="0"/>
                      </a:lnTo>
                      <a:lnTo>
                        <a:pt x="56279" y="29252"/>
                      </a:lnTo>
                      <a:lnTo>
                        <a:pt x="65515" y="26213"/>
                      </a:lnTo>
                      <a:lnTo>
                        <a:pt x="76094" y="23179"/>
                      </a:lnTo>
                      <a:lnTo>
                        <a:pt x="101221" y="17245"/>
                      </a:lnTo>
                      <a:lnTo>
                        <a:pt x="131551" y="11695"/>
                      </a:lnTo>
                      <a:lnTo>
                        <a:pt x="166972" y="6770"/>
                      </a:lnTo>
                      <a:lnTo>
                        <a:pt x="207375" y="2715"/>
                      </a:lnTo>
                      <a:lnTo>
                        <a:pt x="229410" y="1089"/>
                      </a:lnTo>
                      <a:lnTo>
                        <a:pt x="252648" y="-228"/>
                      </a:lnTo>
                      <a:lnTo>
                        <a:pt x="277077" y="-1206"/>
                      </a:lnTo>
                      <a:lnTo>
                        <a:pt x="302682" y="-1816"/>
                      </a:lnTo>
                      <a:lnTo>
                        <a:pt x="329450" y="-2026"/>
                      </a:lnTo>
                      <a:lnTo>
                        <a:pt x="356223" y="-1816"/>
                      </a:lnTo>
                      <a:lnTo>
                        <a:pt x="381833" y="-1206"/>
                      </a:lnTo>
                      <a:lnTo>
                        <a:pt x="406266" y="-228"/>
                      </a:lnTo>
                      <a:lnTo>
                        <a:pt x="429508" y="1089"/>
                      </a:lnTo>
                      <a:lnTo>
                        <a:pt x="451546" y="2715"/>
                      </a:lnTo>
                      <a:lnTo>
                        <a:pt x="472365" y="4619"/>
                      </a:lnTo>
                      <a:lnTo>
                        <a:pt x="510295" y="9139"/>
                      </a:lnTo>
                      <a:lnTo>
                        <a:pt x="543186" y="14407"/>
                      </a:lnTo>
                      <a:lnTo>
                        <a:pt x="570930" y="20179"/>
                      </a:lnTo>
                      <a:lnTo>
                        <a:pt x="593417" y="26213"/>
                      </a:lnTo>
                      <a:lnTo>
                        <a:pt x="617048" y="35222"/>
                      </a:lnTo>
                      <a:lnTo>
                        <a:pt x="628230" y="43452"/>
                      </a:lnTo>
                      <a:lnTo>
                        <a:pt x="628078" y="43706"/>
                      </a:lnTo>
                      <a:lnTo>
                        <a:pt x="610089" y="54885"/>
                      </a:lnTo>
                      <a:lnTo>
                        <a:pt x="582283" y="63944"/>
                      </a:lnTo>
                      <a:lnTo>
                        <a:pt x="557133" y="69853"/>
                      </a:lnTo>
                      <a:lnTo>
                        <a:pt x="526820" y="75377"/>
                      </a:lnTo>
                      <a:lnTo>
                        <a:pt x="491454" y="80275"/>
                      </a:lnTo>
                      <a:lnTo>
                        <a:pt x="451143" y="84307"/>
                      </a:lnTo>
                      <a:lnTo>
                        <a:pt x="429168" y="85924"/>
                      </a:lnTo>
                      <a:lnTo>
                        <a:pt x="405997" y="87233"/>
                      </a:lnTo>
                      <a:lnTo>
                        <a:pt x="381645" y="88205"/>
                      </a:lnTo>
                      <a:lnTo>
                        <a:pt x="356125" y="88811"/>
                      </a:lnTo>
                      <a:lnTo>
                        <a:pt x="329450" y="89020"/>
                      </a:lnTo>
                      <a:lnTo>
                        <a:pt x="302792" y="88811"/>
                      </a:lnTo>
                      <a:lnTo>
                        <a:pt x="277288" y="88207"/>
                      </a:lnTo>
                      <a:lnTo>
                        <a:pt x="252950" y="87235"/>
                      </a:lnTo>
                      <a:lnTo>
                        <a:pt x="229793" y="85928"/>
                      </a:lnTo>
                      <a:lnTo>
                        <a:pt x="207829" y="84313"/>
                      </a:lnTo>
                      <a:lnTo>
                        <a:pt x="187074" y="82423"/>
                      </a:lnTo>
                      <a:lnTo>
                        <a:pt x="149239" y="77933"/>
                      </a:lnTo>
                      <a:lnTo>
                        <a:pt x="116398" y="72697"/>
                      </a:lnTo>
                      <a:lnTo>
                        <a:pt x="88659" y="66956"/>
                      </a:lnTo>
                      <a:lnTo>
                        <a:pt x="66129" y="60950"/>
                      </a:lnTo>
                      <a:lnTo>
                        <a:pt x="42341" y="51970"/>
                      </a:lnTo>
                      <a:lnTo>
                        <a:pt x="30708" y="43452"/>
                      </a:lnTo>
                      <a:lnTo>
                        <a:pt x="32971" y="6803"/>
                      </a:lnTo>
                      <a:lnTo>
                        <a:pt x="19242" y="14499"/>
                      </a:lnTo>
                      <a:lnTo>
                        <a:pt x="8861" y="23143"/>
                      </a:lnTo>
                      <a:lnTo>
                        <a:pt x="2292" y="32788"/>
                      </a:lnTo>
                      <a:lnTo>
                        <a:pt x="0" y="43490"/>
                      </a:lnTo>
                      <a:lnTo>
                        <a:pt x="0" y="185908"/>
                      </a:lnTo>
                      <a:lnTo>
                        <a:pt x="8861" y="206263"/>
                      </a:lnTo>
                      <a:lnTo>
                        <a:pt x="32971" y="222608"/>
                      </a:lnTo>
                      <a:lnTo>
                        <a:pt x="49585" y="229415"/>
                      </a:lnTo>
                      <a:lnTo>
                        <a:pt x="68619" y="235385"/>
                      </a:lnTo>
                      <a:lnTo>
                        <a:pt x="89610" y="240572"/>
                      </a:lnTo>
                      <a:lnTo>
                        <a:pt x="112093" y="245031"/>
                      </a:lnTo>
                      <a:lnTo>
                        <a:pt x="135605" y="248818"/>
                      </a:lnTo>
                      <a:lnTo>
                        <a:pt x="159681" y="251988"/>
                      </a:lnTo>
                      <a:lnTo>
                        <a:pt x="183859" y="254594"/>
                      </a:lnTo>
                      <a:lnTo>
                        <a:pt x="207673" y="256693"/>
                      </a:lnTo>
                      <a:lnTo>
                        <a:pt x="230661" y="258340"/>
                      </a:lnTo>
                      <a:lnTo>
                        <a:pt x="252358" y="259588"/>
                      </a:lnTo>
                      <a:lnTo>
                        <a:pt x="272300" y="260494"/>
                      </a:lnTo>
                      <a:lnTo>
                        <a:pt x="290023" y="261112"/>
                      </a:lnTo>
                      <a:lnTo>
                        <a:pt x="305063" y="261497"/>
                      </a:lnTo>
                      <a:lnTo>
                        <a:pt x="341944" y="261703"/>
                      </a:lnTo>
                      <a:lnTo>
                        <a:pt x="353839" y="261497"/>
                      </a:lnTo>
                      <a:lnTo>
                        <a:pt x="368880" y="261112"/>
                      </a:lnTo>
                      <a:lnTo>
                        <a:pt x="386605" y="260494"/>
                      </a:lnTo>
                      <a:lnTo>
                        <a:pt x="406548" y="259588"/>
                      </a:lnTo>
                      <a:lnTo>
                        <a:pt x="424053" y="139527"/>
                      </a:lnTo>
                      <a:lnTo>
                        <a:pt x="430415" y="132327"/>
                      </a:lnTo>
                      <a:lnTo>
                        <a:pt x="438772" y="131806"/>
                      </a:lnTo>
                      <a:lnTo>
                        <a:pt x="455811" y="130662"/>
                      </a:lnTo>
                      <a:lnTo>
                        <a:pt x="472041" y="129369"/>
                      </a:lnTo>
                      <a:lnTo>
                        <a:pt x="487469" y="127925"/>
                      </a:lnTo>
                      <a:lnTo>
                        <a:pt x="502105" y="126330"/>
                      </a:lnTo>
                      <a:lnTo>
                        <a:pt x="515958" y="124581"/>
                      </a:lnTo>
                      <a:lnTo>
                        <a:pt x="529037" y="122678"/>
                      </a:lnTo>
                      <a:lnTo>
                        <a:pt x="541350" y="120619"/>
                      </a:lnTo>
                      <a:lnTo>
                        <a:pt x="552907" y="118402"/>
                      </a:lnTo>
                      <a:lnTo>
                        <a:pt x="563717" y="116026"/>
                      </a:lnTo>
                      <a:lnTo>
                        <a:pt x="573788" y="113490"/>
                      </a:lnTo>
                      <a:lnTo>
                        <a:pt x="583130" y="110792"/>
                      </a:lnTo>
                      <a:lnTo>
                        <a:pt x="591750" y="107931"/>
                      </a:lnTo>
                      <a:lnTo>
                        <a:pt x="604177" y="103244"/>
                      </a:lnTo>
                      <a:lnTo>
                        <a:pt x="612952" y="107104"/>
                      </a:lnTo>
                      <a:lnTo>
                        <a:pt x="615962" y="114915"/>
                      </a:lnTo>
                      <a:lnTo>
                        <a:pt x="618985" y="122725"/>
                      </a:lnTo>
                      <a:lnTo>
                        <a:pt x="615099" y="131514"/>
                      </a:lnTo>
                      <a:lnTo>
                        <a:pt x="607275" y="134536"/>
                      </a:lnTo>
                      <a:lnTo>
                        <a:pt x="598786" y="137616"/>
                      </a:lnTo>
                      <a:lnTo>
                        <a:pt x="589714" y="140519"/>
                      </a:lnTo>
                      <a:lnTo>
                        <a:pt x="580040" y="143250"/>
                      </a:lnTo>
                      <a:lnTo>
                        <a:pt x="569744" y="145811"/>
                      </a:lnTo>
                      <a:lnTo>
                        <a:pt x="558805" y="148206"/>
                      </a:lnTo>
                      <a:lnTo>
                        <a:pt x="547206" y="150438"/>
                      </a:lnTo>
                      <a:lnTo>
                        <a:pt x="534925" y="152510"/>
                      </a:lnTo>
                      <a:lnTo>
                        <a:pt x="521942" y="154426"/>
                      </a:lnTo>
                      <a:lnTo>
                        <a:pt x="508239" y="156188"/>
                      </a:lnTo>
                      <a:lnTo>
                        <a:pt x="493795" y="157800"/>
                      </a:lnTo>
                      <a:lnTo>
                        <a:pt x="478590" y="159265"/>
                      </a:lnTo>
                      <a:lnTo>
                        <a:pt x="462605" y="160587"/>
                      </a:lnTo>
                      <a:close/>
                    </a:path>
                    <a:path w="431736" h="291856">
                      <a:moveTo>
                        <a:pt x="428247" y="258340"/>
                      </a:moveTo>
                      <a:lnTo>
                        <a:pt x="431736" y="162121"/>
                      </a:lnTo>
                      <a:lnTo>
                        <a:pt x="425056" y="155923"/>
                      </a:lnTo>
                      <a:lnTo>
                        <a:pt x="424561" y="147884"/>
                      </a:lnTo>
                      <a:lnTo>
                        <a:pt x="424053" y="139527"/>
                      </a:lnTo>
                      <a:lnTo>
                        <a:pt x="406548" y="259588"/>
                      </a:lnTo>
                      <a:lnTo>
                        <a:pt x="428247" y="25834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58595B"/>
                    </a:solidFill>
                    <a:effectLst/>
                    <a:uLnTx/>
                    <a:uFillTx/>
                    <a:latin typeface="Calibri"/>
                    <a:ea typeface="+mn-ea"/>
                    <a:cs typeface=""/>
                  </a:endParaRPr>
                </a:p>
              </p:txBody>
            </p:sp>
            <p:sp>
              <p:nvSpPr>
                <p:cNvPr id="140" name="object 100">
                  <a:extLst>
                    <a:ext uri="{FF2B5EF4-FFF2-40B4-BE49-F238E27FC236}">
                      <a16:creationId xmlns:a16="http://schemas.microsoft.com/office/drawing/2014/main" id="{FC3F7ED6-E1D3-4A1D-816A-DB256C12B863}"/>
                    </a:ext>
                  </a:extLst>
                </p:cNvPr>
                <p:cNvSpPr/>
                <p:nvPr/>
              </p:nvSpPr>
              <p:spPr>
                <a:xfrm>
                  <a:off x="1485288" y="670039"/>
                  <a:ext cx="262614" cy="299130"/>
                </a:xfrm>
                <a:custGeom>
                  <a:avLst/>
                  <a:gdLst/>
                  <a:ahLst/>
                  <a:cxnLst/>
                  <a:rect l="l" t="t" r="r" b="b"/>
                  <a:pathLst>
                    <a:path w="288874" h="339013">
                      <a:moveTo>
                        <a:pt x="180098" y="0"/>
                      </a:moveTo>
                      <a:lnTo>
                        <a:pt x="108775" y="0"/>
                      </a:lnTo>
                      <a:lnTo>
                        <a:pt x="108775" y="217246"/>
                      </a:lnTo>
                      <a:lnTo>
                        <a:pt x="0" y="108483"/>
                      </a:lnTo>
                      <a:lnTo>
                        <a:pt x="0" y="209346"/>
                      </a:lnTo>
                      <a:lnTo>
                        <a:pt x="119227" y="328561"/>
                      </a:lnTo>
                      <a:lnTo>
                        <a:pt x="129904" y="335921"/>
                      </a:lnTo>
                      <a:lnTo>
                        <a:pt x="142477" y="338960"/>
                      </a:lnTo>
                      <a:lnTo>
                        <a:pt x="144437" y="339013"/>
                      </a:lnTo>
                      <a:lnTo>
                        <a:pt x="157185" y="336661"/>
                      </a:lnTo>
                      <a:lnTo>
                        <a:pt x="168226" y="329919"/>
                      </a:lnTo>
                      <a:lnTo>
                        <a:pt x="169659" y="328561"/>
                      </a:lnTo>
                      <a:lnTo>
                        <a:pt x="288874" y="209346"/>
                      </a:lnTo>
                      <a:lnTo>
                        <a:pt x="288874" y="108483"/>
                      </a:lnTo>
                      <a:lnTo>
                        <a:pt x="180098" y="217258"/>
                      </a:lnTo>
                      <a:lnTo>
                        <a:pt x="180098"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58595B"/>
                    </a:solidFill>
                    <a:effectLst/>
                    <a:uLnTx/>
                    <a:uFillTx/>
                    <a:latin typeface="Calibri"/>
                    <a:ea typeface="+mn-ea"/>
                    <a:cs typeface=""/>
                  </a:endParaRPr>
                </a:p>
              </p:txBody>
            </p:sp>
          </p:grpSp>
        </p:grpSp>
      </p:grpSp>
      <p:sp>
        <p:nvSpPr>
          <p:cNvPr id="141" name="Content Placeholder 2"/>
          <p:cNvSpPr txBox="1">
            <a:spLocks/>
          </p:cNvSpPr>
          <p:nvPr/>
        </p:nvSpPr>
        <p:spPr>
          <a:xfrm rot="20635571">
            <a:off x="6519917" y="5570383"/>
            <a:ext cx="1294748" cy="410847"/>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58595B">
                  <a:lumMod val="60000"/>
                  <a:lumOff val="40000"/>
                </a:srgbClr>
              </a:buClr>
              <a:buNone/>
            </a:pPr>
            <a:r>
              <a:rPr lang="en-US" sz="1400" dirty="0">
                <a:solidFill>
                  <a:srgbClr val="58595B"/>
                </a:solidFill>
              </a:rPr>
              <a:t>Migrate</a:t>
            </a:r>
          </a:p>
        </p:txBody>
      </p:sp>
      <p:cxnSp>
        <p:nvCxnSpPr>
          <p:cNvPr id="142" name="Straight Arrow Connector 141"/>
          <p:cNvCxnSpPr>
            <a:cxnSpLocks/>
          </p:cNvCxnSpPr>
          <p:nvPr/>
        </p:nvCxnSpPr>
        <p:spPr>
          <a:xfrm flipV="1">
            <a:off x="6568478" y="5626545"/>
            <a:ext cx="1654900" cy="468570"/>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cxnSpLocks/>
          </p:cNvCxnSpPr>
          <p:nvPr/>
        </p:nvCxnSpPr>
        <p:spPr>
          <a:xfrm flipV="1">
            <a:off x="6240484" y="3850190"/>
            <a:ext cx="1286309" cy="1834701"/>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V="1">
            <a:off x="8913526" y="3730589"/>
            <a:ext cx="937" cy="601873"/>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5" name="Content Placeholder 2"/>
          <p:cNvSpPr txBox="1">
            <a:spLocks/>
          </p:cNvSpPr>
          <p:nvPr/>
        </p:nvSpPr>
        <p:spPr>
          <a:xfrm rot="18234875">
            <a:off x="6018989" y="4577574"/>
            <a:ext cx="1294748" cy="467842"/>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58595B">
                  <a:lumMod val="60000"/>
                  <a:lumOff val="40000"/>
                </a:srgbClr>
              </a:buClr>
              <a:buNone/>
            </a:pPr>
            <a:r>
              <a:rPr lang="en-US" sz="1400" dirty="0">
                <a:solidFill>
                  <a:srgbClr val="58595B"/>
                </a:solidFill>
              </a:rPr>
              <a:t>Migrate</a:t>
            </a:r>
          </a:p>
        </p:txBody>
      </p:sp>
      <p:sp>
        <p:nvSpPr>
          <p:cNvPr id="65" name="Content Placeholder 2"/>
          <p:cNvSpPr txBox="1">
            <a:spLocks/>
          </p:cNvSpPr>
          <p:nvPr/>
        </p:nvSpPr>
        <p:spPr>
          <a:xfrm>
            <a:off x="6681531" y="6214854"/>
            <a:ext cx="1061360" cy="41084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58595B">
                  <a:lumMod val="60000"/>
                  <a:lumOff val="40000"/>
                </a:srgbClr>
              </a:buClr>
              <a:buNone/>
            </a:pPr>
            <a:r>
              <a:rPr lang="en-US" sz="1800" dirty="0">
                <a:solidFill>
                  <a:srgbClr val="58595B"/>
                </a:solidFill>
              </a:rPr>
              <a:t>WebLogic on Premise</a:t>
            </a:r>
          </a:p>
          <a:p>
            <a:pPr algn="ctr">
              <a:buClr>
                <a:srgbClr val="58595B">
                  <a:lumMod val="60000"/>
                  <a:lumOff val="40000"/>
                </a:srgbClr>
              </a:buClr>
            </a:pPr>
            <a:endParaRPr lang="en-US" sz="1800" dirty="0">
              <a:solidFill>
                <a:srgbClr val="58595B"/>
              </a:solidFill>
            </a:endParaRPr>
          </a:p>
          <a:p>
            <a:pPr lvl="1" algn="ctr">
              <a:buClr>
                <a:srgbClr val="58595B">
                  <a:lumMod val="60000"/>
                  <a:lumOff val="40000"/>
                </a:srgbClr>
              </a:buClr>
            </a:pPr>
            <a:endParaRPr lang="en-US" sz="1800" dirty="0">
              <a:solidFill>
                <a:srgbClr val="58595B"/>
              </a:solidFill>
            </a:endParaRPr>
          </a:p>
          <a:p>
            <a:pPr algn="ctr">
              <a:buClr>
                <a:srgbClr val="58595B">
                  <a:lumMod val="60000"/>
                  <a:lumOff val="40000"/>
                </a:srgbClr>
              </a:buClr>
            </a:pPr>
            <a:endParaRPr lang="en-US" sz="1800" dirty="0">
              <a:solidFill>
                <a:srgbClr val="58595B"/>
              </a:solidFill>
            </a:endParaRPr>
          </a:p>
        </p:txBody>
      </p:sp>
      <p:pic>
        <p:nvPicPr>
          <p:cNvPr id="69" name="Picture 68">
            <a:extLst>
              <a:ext uri="{FF2B5EF4-FFF2-40B4-BE49-F238E27FC236}">
                <a16:creationId xmlns:a16="http://schemas.microsoft.com/office/drawing/2014/main" id="{22B928EE-9E28-DE41-93A2-0489572C32B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60616" y="4190313"/>
            <a:ext cx="466705" cy="466704"/>
          </a:xfrm>
          <a:prstGeom prst="rect">
            <a:avLst/>
          </a:prstGeom>
        </p:spPr>
      </p:pic>
      <p:pic>
        <p:nvPicPr>
          <p:cNvPr id="72" name="Picture 71">
            <a:extLst>
              <a:ext uri="{FF2B5EF4-FFF2-40B4-BE49-F238E27FC236}">
                <a16:creationId xmlns:a16="http://schemas.microsoft.com/office/drawing/2014/main" id="{8ACFA582-A4D4-3844-9261-E4CD311E7FF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63344" y="2418358"/>
            <a:ext cx="466705" cy="466704"/>
          </a:xfrm>
          <a:prstGeom prst="rect">
            <a:avLst/>
          </a:prstGeom>
        </p:spPr>
      </p:pic>
    </p:spTree>
    <p:extLst>
      <p:ext uri="{BB962C8B-B14F-4D97-AF65-F5344CB8AC3E}">
        <p14:creationId xmlns:p14="http://schemas.microsoft.com/office/powerpoint/2010/main" val="181596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a:off x="9874983" y="3822544"/>
            <a:ext cx="680170" cy="0"/>
          </a:xfrm>
          <a:prstGeom prst="straightConnector1">
            <a:avLst/>
          </a:prstGeom>
          <a:ln w="19050">
            <a:solidFill>
              <a:schemeClr val="accent2">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Assigning WebLogic Pods to Nodes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9" name="Content Placeholder 8">
            <a:extLst>
              <a:ext uri="{FF2B5EF4-FFF2-40B4-BE49-F238E27FC236}">
                <a16:creationId xmlns:a16="http://schemas.microsoft.com/office/drawing/2014/main" id="{1414AB89-CA5E-B045-B0D0-FD0AC3548F31}"/>
              </a:ext>
            </a:extLst>
          </p:cNvPr>
          <p:cNvSpPr>
            <a:spLocks noGrp="1"/>
          </p:cNvSpPr>
          <p:nvPr>
            <p:ph idx="4294967295"/>
          </p:nvPr>
        </p:nvSpPr>
        <p:spPr bwMode="gray">
          <a:xfrm>
            <a:off x="10555153" y="2963440"/>
            <a:ext cx="1248919" cy="1624013"/>
          </a:xfrm>
          <a:prstGeom prst="can">
            <a:avLst/>
          </a:prstGeom>
          <a:solidFill>
            <a:srgbClr val="00B0F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798" dirty="0">
                <a:solidFill>
                  <a:schemeClr val="bg1"/>
                </a:solidFill>
              </a:rPr>
              <a:t>Domain Custom Resource</a:t>
            </a:r>
          </a:p>
        </p:txBody>
      </p:sp>
      <p:sp>
        <p:nvSpPr>
          <p:cNvPr id="8" name="TextBox 7"/>
          <p:cNvSpPr txBox="1"/>
          <p:nvPr/>
        </p:nvSpPr>
        <p:spPr>
          <a:xfrm>
            <a:off x="326830" y="2136808"/>
            <a:ext cx="4688743" cy="4234494"/>
          </a:xfrm>
          <a:prstGeom prst="rect">
            <a:avLst/>
          </a:prstGeom>
          <a:noFill/>
        </p:spPr>
        <p:txBody>
          <a:bodyPr wrap="square" lIns="0" tIns="0" rIns="0" bIns="0" rtlCol="0">
            <a:noAutofit/>
          </a:bodyPr>
          <a:lstStyle/>
          <a:p>
            <a:pPr marL="285750" indent="-285750">
              <a:lnSpc>
                <a:spcPct val="90000"/>
              </a:lnSpc>
              <a:buFont typeface="Arial" charset="0"/>
              <a:buChar char="•"/>
            </a:pPr>
            <a:r>
              <a:rPr lang="en-US" sz="2000" dirty="0">
                <a:latin typeface="Oracle Sans" charset="0"/>
                <a:ea typeface="Oracle Sans" charset="0"/>
                <a:cs typeface="Oracle Sans" charset="0"/>
              </a:rPr>
              <a:t>Use </a:t>
            </a:r>
            <a:r>
              <a:rPr lang="en-US" sz="2000" b="1" dirty="0">
                <a:latin typeface="Oracle Sans" charset="0"/>
                <a:ea typeface="Oracle Sans" charset="0"/>
                <a:cs typeface="Oracle Sans" charset="0"/>
              </a:rPr>
              <a:t>Node Selector </a:t>
            </a:r>
            <a:r>
              <a:rPr lang="en-US" sz="2000" dirty="0">
                <a:latin typeface="Oracle Sans" charset="0"/>
                <a:ea typeface="Oracle Sans" charset="0"/>
                <a:cs typeface="Oracle Sans" charset="0"/>
              </a:rPr>
              <a:t>to constrain a pod to only be able to run on particular nodes.</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Assign a </a:t>
            </a:r>
            <a:r>
              <a:rPr lang="en-US" sz="2000" b="1" dirty="0">
                <a:latin typeface="Oracle Sans" charset="0"/>
                <a:ea typeface="Oracle Sans" charset="0"/>
                <a:cs typeface="Oracle Sans" charset="0"/>
              </a:rPr>
              <a:t>label</a:t>
            </a:r>
            <a:r>
              <a:rPr lang="en-US" sz="2000" dirty="0">
                <a:latin typeface="Oracle Sans" charset="0"/>
                <a:ea typeface="Oracle Sans" charset="0"/>
                <a:cs typeface="Oracle Sans" charset="0"/>
              </a:rPr>
              <a:t> (</a:t>
            </a:r>
            <a:r>
              <a:rPr lang="en-US" sz="2000" i="1" dirty="0">
                <a:latin typeface="Oracle Sans" charset="0"/>
                <a:ea typeface="Oracle Sans" charset="0"/>
                <a:cs typeface="Oracle Sans" charset="0"/>
              </a:rPr>
              <a:t>key=value</a:t>
            </a:r>
            <a:r>
              <a:rPr lang="en-US" sz="2000" dirty="0">
                <a:latin typeface="Oracle Sans" charset="0"/>
                <a:ea typeface="Oracle Sans" charset="0"/>
                <a:cs typeface="Oracle Sans" charset="0"/>
              </a:rPr>
              <a:t>)to the node: </a:t>
            </a:r>
          </a:p>
          <a:p>
            <a:pPr lvl="1">
              <a:lnSpc>
                <a:spcPct val="90000"/>
              </a:lnSpc>
              <a:spcBef>
                <a:spcPts val="600"/>
              </a:spcBef>
            </a:pPr>
            <a:r>
              <a:rPr lang="en-US" sz="1600" dirty="0" err="1">
                <a:latin typeface="Courier" pitchFamily="2" charset="0"/>
                <a:ea typeface="Oracle Sans" charset="0"/>
                <a:cs typeface="Oracle Sans" charset="0"/>
              </a:rPr>
              <a:t>kubectl</a:t>
            </a:r>
            <a:r>
              <a:rPr lang="en-US" sz="1600" dirty="0">
                <a:latin typeface="Courier" pitchFamily="2" charset="0"/>
                <a:ea typeface="Oracle Sans" charset="0"/>
                <a:cs typeface="Oracle Sans" charset="0"/>
              </a:rPr>
              <a:t> label nodes kubernetes-foo-node-1 licensed-for-</a:t>
            </a:r>
            <a:r>
              <a:rPr lang="en-US" sz="1600" dirty="0" err="1">
                <a:latin typeface="Courier" pitchFamily="2" charset="0"/>
                <a:ea typeface="Oracle Sans" charset="0"/>
                <a:cs typeface="Oracle Sans" charset="0"/>
              </a:rPr>
              <a:t>weblogic</a:t>
            </a:r>
            <a:r>
              <a:rPr lang="en-US" sz="1600" dirty="0">
                <a:latin typeface="Courier" pitchFamily="2" charset="0"/>
                <a:ea typeface="Oracle Sans" charset="0"/>
                <a:cs typeface="Oracle Sans" charset="0"/>
              </a:rPr>
              <a:t>=true</a:t>
            </a:r>
          </a:p>
          <a:p>
            <a:pPr lvl="1">
              <a:lnSpc>
                <a:spcPct val="90000"/>
              </a:lnSpc>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Edit the Domain Custom Resource at the domain/cluster/server level and assign </a:t>
            </a:r>
            <a:r>
              <a:rPr lang="en-US" sz="2000" i="1" dirty="0" err="1">
                <a:latin typeface="Oracle Sans" charset="0"/>
                <a:ea typeface="Oracle Sans" charset="0"/>
                <a:cs typeface="Oracle Sans" charset="0"/>
              </a:rPr>
              <a:t>key:value</a:t>
            </a:r>
            <a:r>
              <a:rPr lang="en-US" sz="2000" dirty="0">
                <a:latin typeface="Oracle Sans" charset="0"/>
                <a:ea typeface="Oracle Sans" charset="0"/>
                <a:cs typeface="Oracle Sans" charset="0"/>
              </a:rPr>
              <a:t>  </a:t>
            </a:r>
            <a:r>
              <a:rPr lang="en-US" sz="2000" b="1" dirty="0" err="1">
                <a:latin typeface="Oracle Sans" charset="0"/>
                <a:ea typeface="Oracle Sans" charset="0"/>
                <a:cs typeface="Oracle Sans" charset="0"/>
              </a:rPr>
              <a:t>nodeSelector</a:t>
            </a:r>
            <a:r>
              <a:rPr lang="en-US" sz="2000" dirty="0">
                <a:latin typeface="Oracle Sans" charset="0"/>
                <a:ea typeface="Oracle Sans" charset="0"/>
                <a:cs typeface="Oracle Sans" charset="0"/>
              </a:rPr>
              <a:t>.</a:t>
            </a:r>
          </a:p>
          <a:p>
            <a:pPr marL="285750" indent="-285750">
              <a:lnSpc>
                <a:spcPct val="90000"/>
              </a:lnSpc>
              <a:buFont typeface="Arial" charset="0"/>
              <a:buChar char="•"/>
            </a:pPr>
            <a:endParaRPr lang="en-US" sz="2000" dirty="0"/>
          </a:p>
        </p:txBody>
      </p:sp>
      <p:pic>
        <p:nvPicPr>
          <p:cNvPr id="10" name="Picture 12" descr="Image result for customer icon">
            <a:extLst>
              <a:ext uri="{FF2B5EF4-FFF2-40B4-BE49-F238E27FC236}">
                <a16:creationId xmlns:a16="http://schemas.microsoft.com/office/drawing/2014/main" id="{CC2F5CE2-D5C4-4F46-B6E1-D2E66A7DC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258035" y="3091373"/>
            <a:ext cx="1366087" cy="149608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7617307" y="3052856"/>
            <a:ext cx="914400" cy="914400"/>
          </a:xfrm>
          <a:prstGeom prst="rect">
            <a:avLst/>
          </a:prstGeom>
          <a:noFill/>
        </p:spPr>
        <p:txBody>
          <a:bodyPr wrap="none" lIns="0" tIns="0" rIns="0" bIns="0" rtlCol="0">
            <a:noAutofit/>
          </a:bodyPr>
          <a:lstStyle/>
          <a:p>
            <a:pPr>
              <a:lnSpc>
                <a:spcPct val="90000"/>
              </a:lnSpc>
            </a:pPr>
            <a:r>
              <a:rPr lang="en-US" dirty="0"/>
              <a:t>Edit Domain CR</a:t>
            </a:r>
          </a:p>
        </p:txBody>
      </p:sp>
      <p:sp>
        <p:nvSpPr>
          <p:cNvPr id="13" name="TextBox 12"/>
          <p:cNvSpPr txBox="1"/>
          <p:nvPr/>
        </p:nvSpPr>
        <p:spPr>
          <a:xfrm>
            <a:off x="7039019" y="3407707"/>
            <a:ext cx="2835965" cy="751339"/>
          </a:xfrm>
          <a:prstGeom prst="rect">
            <a:avLst/>
          </a:prstGeom>
          <a:solidFill>
            <a:schemeClr val="bg1"/>
          </a:solidFill>
          <a:ln w="41275" cap="rnd">
            <a:solidFill>
              <a:srgbClr val="0070C0"/>
            </a:solidFill>
          </a:ln>
        </p:spPr>
        <p:txBody>
          <a:bodyPr wrap="square" lIns="0" tIns="0" rIns="0" bIns="0" rtlCol="0">
            <a:noAutofit/>
          </a:bodyPr>
          <a:lstStyle/>
          <a:p>
            <a:pPr>
              <a:lnSpc>
                <a:spcPct val="90000"/>
              </a:lnSpc>
            </a:pPr>
            <a:r>
              <a:rPr lang="en-US" dirty="0"/>
              <a:t> </a:t>
            </a:r>
            <a:r>
              <a:rPr lang="en-US" sz="1400" dirty="0" err="1"/>
              <a:t>serverPod</a:t>
            </a:r>
            <a:r>
              <a:rPr lang="en-US" sz="1400" dirty="0"/>
              <a:t>:   </a:t>
            </a:r>
          </a:p>
          <a:p>
            <a:pPr>
              <a:lnSpc>
                <a:spcPct val="90000"/>
              </a:lnSpc>
            </a:pPr>
            <a:r>
              <a:rPr lang="en-US" sz="1400" dirty="0"/>
              <a:t>     </a:t>
            </a:r>
            <a:r>
              <a:rPr lang="en-US" sz="1400" b="1" dirty="0" err="1"/>
              <a:t>nodeSelector</a:t>
            </a:r>
            <a:r>
              <a:rPr lang="en-US" sz="1400" dirty="0"/>
              <a:t>:     </a:t>
            </a:r>
          </a:p>
          <a:p>
            <a:pPr>
              <a:lnSpc>
                <a:spcPct val="90000"/>
              </a:lnSpc>
            </a:pPr>
            <a:r>
              <a:rPr lang="en-US" sz="1400" dirty="0"/>
              <a:t>          licensed-for-</a:t>
            </a:r>
            <a:r>
              <a:rPr lang="en-US" sz="1400" dirty="0" err="1"/>
              <a:t>weblogic</a:t>
            </a:r>
            <a:r>
              <a:rPr lang="en-US" sz="1400" dirty="0"/>
              <a:t>: true </a:t>
            </a:r>
          </a:p>
        </p:txBody>
      </p:sp>
      <p:cxnSp>
        <p:nvCxnSpPr>
          <p:cNvPr id="19" name="Straight Connector 18"/>
          <p:cNvCxnSpPr/>
          <p:nvPr/>
        </p:nvCxnSpPr>
        <p:spPr>
          <a:xfrm>
            <a:off x="6420972" y="3822544"/>
            <a:ext cx="618047" cy="0"/>
          </a:xfrm>
          <a:prstGeom prst="line">
            <a:avLst/>
          </a:prstGeom>
          <a:ln w="19050">
            <a:solidFill>
              <a:schemeClr val="accent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749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a:off x="9874904" y="3822544"/>
            <a:ext cx="680170" cy="0"/>
          </a:xfrm>
          <a:prstGeom prst="straightConnector1">
            <a:avLst/>
          </a:prstGeom>
          <a:ln w="19050">
            <a:solidFill>
              <a:schemeClr val="accent2">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sz="2800" b="1" dirty="0">
                <a:latin typeface="Oracle Sans Extra Bold" panose="020B0503020204020204" pitchFamily="34" charset="0"/>
                <a:cs typeface="Oracle Sans Extra Bold" panose="020B0503020204020204" pitchFamily="34" charset="0"/>
              </a:rPr>
              <a:t>Assigning WebLogic Pods to Nodes</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9" name="Content Placeholder 8">
            <a:extLst>
              <a:ext uri="{FF2B5EF4-FFF2-40B4-BE49-F238E27FC236}">
                <a16:creationId xmlns:a16="http://schemas.microsoft.com/office/drawing/2014/main" id="{1414AB89-CA5E-B045-B0D0-FD0AC3548F31}"/>
              </a:ext>
            </a:extLst>
          </p:cNvPr>
          <p:cNvSpPr>
            <a:spLocks noGrp="1"/>
          </p:cNvSpPr>
          <p:nvPr>
            <p:ph idx="4294967295"/>
          </p:nvPr>
        </p:nvSpPr>
        <p:spPr bwMode="gray">
          <a:xfrm>
            <a:off x="10555073" y="2963440"/>
            <a:ext cx="1248999" cy="1624013"/>
          </a:xfrm>
          <a:prstGeom prst="can">
            <a:avLst/>
          </a:prstGeom>
          <a:solidFill>
            <a:srgbClr val="00B0F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798" dirty="0">
                <a:solidFill>
                  <a:schemeClr val="bg1"/>
                </a:solidFill>
              </a:rPr>
              <a:t>Domain Custom Resource</a:t>
            </a:r>
          </a:p>
        </p:txBody>
      </p:sp>
      <p:sp>
        <p:nvSpPr>
          <p:cNvPr id="8" name="TextBox 7"/>
          <p:cNvSpPr txBox="1"/>
          <p:nvPr/>
        </p:nvSpPr>
        <p:spPr>
          <a:xfrm>
            <a:off x="326830" y="2541069"/>
            <a:ext cx="4700587" cy="3830234"/>
          </a:xfrm>
          <a:prstGeom prst="rect">
            <a:avLst/>
          </a:prstGeom>
          <a:noFill/>
        </p:spPr>
        <p:txBody>
          <a:bodyPr wrap="square" lIns="0" tIns="0" rIns="0" bIns="0" rtlCol="0">
            <a:noAutofit/>
          </a:bodyPr>
          <a:lstStyle/>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000" dirty="0">
                <a:latin typeface="Oracle Sans" charset="0"/>
                <a:ea typeface="Oracle Sans" charset="0"/>
                <a:cs typeface="Oracle Sans" charset="0"/>
              </a:rPr>
              <a:t>Assign pods to Nodes based on resources, e.g. </a:t>
            </a:r>
            <a:r>
              <a:rPr lang="en-US" sz="2000" b="1" dirty="0">
                <a:latin typeface="Oracle Sans" charset="0"/>
                <a:ea typeface="Oracle Sans" charset="0"/>
                <a:cs typeface="Oracle Sans" charset="0"/>
              </a:rPr>
              <a:t>CPU</a:t>
            </a:r>
            <a:r>
              <a:rPr lang="en-US" sz="2000" dirty="0">
                <a:latin typeface="Oracle Sans" charset="0"/>
                <a:ea typeface="Oracle Sans" charset="0"/>
                <a:cs typeface="Oracle Sans" charset="0"/>
              </a:rPr>
              <a:t> and </a:t>
            </a:r>
            <a:r>
              <a:rPr lang="en-US" sz="2000" b="1" dirty="0">
                <a:latin typeface="Oracle Sans" charset="0"/>
                <a:ea typeface="Oracle Sans" charset="0"/>
                <a:cs typeface="Oracle Sans" charset="0"/>
              </a:rPr>
              <a:t>Memory</a:t>
            </a:r>
            <a:r>
              <a:rPr lang="en-US" sz="2000" dirty="0">
                <a:latin typeface="Oracle Sans" charset="0"/>
                <a:ea typeface="Oracle Sans" charset="0"/>
                <a:cs typeface="Oracle Sans" charset="0"/>
              </a:rPr>
              <a:t> usage</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A Pod is scheduled to run on a Node only if the Node has enough CPU resources available.</a:t>
            </a:r>
          </a:p>
        </p:txBody>
      </p:sp>
      <p:pic>
        <p:nvPicPr>
          <p:cNvPr id="10" name="Picture 12" descr="Image result for customer icon">
            <a:extLst>
              <a:ext uri="{FF2B5EF4-FFF2-40B4-BE49-F238E27FC236}">
                <a16:creationId xmlns:a16="http://schemas.microsoft.com/office/drawing/2014/main" id="{CC2F5CE2-D5C4-4F46-B6E1-D2E66A7DC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257956" y="3091373"/>
            <a:ext cx="1366087" cy="149608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7617228" y="3052856"/>
            <a:ext cx="914400" cy="914400"/>
          </a:xfrm>
          <a:prstGeom prst="rect">
            <a:avLst/>
          </a:prstGeom>
          <a:noFill/>
        </p:spPr>
        <p:txBody>
          <a:bodyPr wrap="none" lIns="0" tIns="0" rIns="0" bIns="0" rtlCol="0">
            <a:noAutofit/>
          </a:bodyPr>
          <a:lstStyle/>
          <a:p>
            <a:pPr>
              <a:lnSpc>
                <a:spcPct val="90000"/>
              </a:lnSpc>
            </a:pPr>
            <a:r>
              <a:rPr lang="en-US" dirty="0"/>
              <a:t>Edit Domain CR</a:t>
            </a:r>
          </a:p>
        </p:txBody>
      </p:sp>
      <p:sp>
        <p:nvSpPr>
          <p:cNvPr id="13" name="TextBox 12"/>
          <p:cNvSpPr txBox="1"/>
          <p:nvPr/>
        </p:nvSpPr>
        <p:spPr>
          <a:xfrm>
            <a:off x="7038940" y="3407707"/>
            <a:ext cx="2835965" cy="1739481"/>
          </a:xfrm>
          <a:prstGeom prst="rect">
            <a:avLst/>
          </a:prstGeom>
          <a:solidFill>
            <a:schemeClr val="bg1"/>
          </a:solidFill>
          <a:ln w="41275" cap="rnd">
            <a:solidFill>
              <a:srgbClr val="0070C0"/>
            </a:solidFill>
          </a:ln>
        </p:spPr>
        <p:txBody>
          <a:bodyPr wrap="square" lIns="0" tIns="0" rIns="0" bIns="0" rtlCol="0">
            <a:noAutofit/>
          </a:bodyPr>
          <a:lstStyle/>
          <a:p>
            <a:pPr>
              <a:lnSpc>
                <a:spcPct val="90000"/>
              </a:lnSpc>
            </a:pPr>
            <a:r>
              <a:rPr lang="en-US" dirty="0"/>
              <a:t> </a:t>
            </a:r>
            <a:r>
              <a:rPr lang="en-US" sz="1400" dirty="0" err="1"/>
              <a:t>serverPod</a:t>
            </a:r>
            <a:r>
              <a:rPr lang="en-US" sz="1400" dirty="0"/>
              <a:t>:   </a:t>
            </a:r>
          </a:p>
          <a:p>
            <a:pPr>
              <a:lnSpc>
                <a:spcPct val="90000"/>
              </a:lnSpc>
            </a:pPr>
            <a:r>
              <a:rPr lang="en-US" sz="1400" dirty="0"/>
              <a:t>     resources:     </a:t>
            </a:r>
          </a:p>
          <a:p>
            <a:pPr>
              <a:lnSpc>
                <a:spcPct val="90000"/>
              </a:lnSpc>
            </a:pPr>
            <a:r>
              <a:rPr lang="en-US" sz="1400" dirty="0"/>
              <a:t>          requests:       </a:t>
            </a:r>
          </a:p>
          <a:p>
            <a:pPr>
              <a:lnSpc>
                <a:spcPct val="90000"/>
              </a:lnSpc>
            </a:pPr>
            <a:r>
              <a:rPr lang="en-US" sz="1400" dirty="0"/>
              <a:t>                  </a:t>
            </a:r>
            <a:r>
              <a:rPr lang="en-US" sz="1400" b="1" dirty="0"/>
              <a:t>memory</a:t>
            </a:r>
            <a:r>
              <a:rPr lang="en-US" sz="1400" dirty="0"/>
              <a:t>: "8Gb"       </a:t>
            </a:r>
          </a:p>
          <a:p>
            <a:pPr>
              <a:lnSpc>
                <a:spcPct val="90000"/>
              </a:lnSpc>
            </a:pPr>
            <a:r>
              <a:rPr lang="en-US" sz="1400" dirty="0"/>
              <a:t>                  </a:t>
            </a:r>
            <a:r>
              <a:rPr lang="en-US" sz="1400" b="1" dirty="0" err="1"/>
              <a:t>cpu</a:t>
            </a:r>
            <a:r>
              <a:rPr lang="en-US" sz="1400" dirty="0"/>
              <a:t>: "250m"     </a:t>
            </a:r>
          </a:p>
          <a:p>
            <a:pPr>
              <a:lnSpc>
                <a:spcPct val="90000"/>
              </a:lnSpc>
            </a:pPr>
            <a:r>
              <a:rPr lang="en-US" sz="1400" dirty="0"/>
              <a:t>              limits:       </a:t>
            </a:r>
          </a:p>
          <a:p>
            <a:pPr>
              <a:lnSpc>
                <a:spcPct val="90000"/>
              </a:lnSpc>
            </a:pPr>
            <a:r>
              <a:rPr lang="en-US" sz="1400" dirty="0"/>
              <a:t>                  memory: "128Mi"       </a:t>
            </a:r>
          </a:p>
          <a:p>
            <a:pPr>
              <a:lnSpc>
                <a:spcPct val="90000"/>
              </a:lnSpc>
            </a:pPr>
            <a:r>
              <a:rPr lang="en-US" sz="1400" dirty="0"/>
              <a:t>                  </a:t>
            </a:r>
            <a:r>
              <a:rPr lang="en-US" sz="1400" dirty="0" err="1"/>
              <a:t>cpu</a:t>
            </a:r>
            <a:r>
              <a:rPr lang="en-US" sz="1400" dirty="0"/>
              <a:t>: "500m"`</a:t>
            </a:r>
          </a:p>
        </p:txBody>
      </p:sp>
      <p:cxnSp>
        <p:nvCxnSpPr>
          <p:cNvPr id="19" name="Straight Connector 18"/>
          <p:cNvCxnSpPr/>
          <p:nvPr/>
        </p:nvCxnSpPr>
        <p:spPr>
          <a:xfrm>
            <a:off x="6420893" y="3822544"/>
            <a:ext cx="618047" cy="0"/>
          </a:xfrm>
          <a:prstGeom prst="line">
            <a:avLst/>
          </a:prstGeom>
          <a:ln w="19050">
            <a:solidFill>
              <a:schemeClr val="accent2">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04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6" name="Rectangle 5"/>
          <p:cNvSpPr/>
          <p:nvPr/>
        </p:nvSpPr>
        <p:spPr>
          <a:xfrm>
            <a:off x="531952" y="1717041"/>
            <a:ext cx="11128097" cy="280416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8200"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Node 1</a:t>
            </a:r>
            <a:endParaRPr lang="en-US" dirty="0">
              <a:solidFill>
                <a:schemeClr val="tx1"/>
              </a:solidFill>
            </a:endParaRPr>
          </a:p>
        </p:txBody>
      </p:sp>
      <p:sp>
        <p:nvSpPr>
          <p:cNvPr id="8" name="Rounded Rectangle 7"/>
          <p:cNvSpPr/>
          <p:nvPr/>
        </p:nvSpPr>
        <p:spPr>
          <a:xfrm>
            <a:off x="8103686"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3</a:t>
            </a:r>
          </a:p>
        </p:txBody>
      </p:sp>
      <p:sp>
        <p:nvSpPr>
          <p:cNvPr id="9" name="Rounded Rectangle 8"/>
          <p:cNvSpPr/>
          <p:nvPr/>
        </p:nvSpPr>
        <p:spPr>
          <a:xfrm>
            <a:off x="4470943"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2</a:t>
            </a:r>
          </a:p>
        </p:txBody>
      </p:sp>
      <p:sp>
        <p:nvSpPr>
          <p:cNvPr id="10" name="TextBox 9"/>
          <p:cNvSpPr txBox="1"/>
          <p:nvPr/>
        </p:nvSpPr>
        <p:spPr>
          <a:xfrm>
            <a:off x="531952" y="4813300"/>
            <a:ext cx="5525948" cy="2419124"/>
          </a:xfrm>
          <a:prstGeom prst="rect">
            <a:avLst/>
          </a:prstGeom>
          <a:noFill/>
        </p:spPr>
        <p:txBody>
          <a:bodyPr wrap="square" rtlCol="0">
            <a:spAutoFit/>
          </a:bodyPr>
          <a:lstStyle/>
          <a:p>
            <a:pPr>
              <a:lnSpc>
                <a:spcPct val="90000"/>
              </a:lnSpc>
            </a:pPr>
            <a:r>
              <a:rPr lang="en-US" sz="1600" dirty="0" err="1"/>
              <a:t>nodeSelector</a:t>
            </a:r>
            <a:r>
              <a:rPr lang="en-US" sz="1600" dirty="0"/>
              <a:t>:     </a:t>
            </a:r>
          </a:p>
          <a:p>
            <a:pPr>
              <a:lnSpc>
                <a:spcPct val="90000"/>
              </a:lnSpc>
            </a:pPr>
            <a:r>
              <a:rPr lang="en-US" sz="1600" dirty="0"/>
              <a:t>          </a:t>
            </a:r>
            <a:r>
              <a:rPr lang="en-US" sz="1600" b="1" dirty="0"/>
              <a:t>licensed-for-</a:t>
            </a:r>
            <a:r>
              <a:rPr lang="en-US" sz="1600" b="1" dirty="0" err="1"/>
              <a:t>weblogic</a:t>
            </a:r>
            <a:r>
              <a:rPr lang="en-US" sz="1600" dirty="0"/>
              <a:t>: true</a:t>
            </a:r>
          </a:p>
          <a:p>
            <a:pPr>
              <a:lnSpc>
                <a:spcPct val="90000"/>
              </a:lnSpc>
            </a:pPr>
            <a:r>
              <a:rPr lang="en-US" sz="1600" dirty="0"/>
              <a:t> </a:t>
            </a:r>
          </a:p>
          <a:p>
            <a:pPr>
              <a:lnSpc>
                <a:spcPct val="90000"/>
              </a:lnSpc>
            </a:pPr>
            <a:r>
              <a:rPr lang="en-US" sz="1600" dirty="0"/>
              <a:t>affinity: </a:t>
            </a:r>
            <a:r>
              <a:rPr lang="en-US" sz="1600" dirty="0" err="1"/>
              <a:t>podAntiAffinity</a:t>
            </a:r>
            <a:r>
              <a:rPr lang="en-US" sz="1600" dirty="0"/>
              <a:t>:         </a:t>
            </a:r>
          </a:p>
          <a:p>
            <a:pPr>
              <a:lnSpc>
                <a:spcPct val="90000"/>
              </a:lnSpc>
            </a:pPr>
            <a:r>
              <a:rPr lang="en-US" sz="1600" dirty="0"/>
              <a:t>         </a:t>
            </a:r>
            <a:r>
              <a:rPr lang="en-US" sz="1600" b="1" dirty="0" err="1"/>
              <a:t>preferredDuringSchedulingIgnoredDuringExecution</a:t>
            </a:r>
            <a:r>
              <a:rPr lang="en-US" sz="1600" dirty="0"/>
              <a:t>:</a:t>
            </a:r>
          </a:p>
          <a:p>
            <a:pPr>
              <a:lnSpc>
                <a:spcPct val="90000"/>
              </a:lnSpc>
            </a:pPr>
            <a:r>
              <a:rPr lang="en-US" sz="1600" dirty="0"/>
              <a:t>            - </a:t>
            </a:r>
            <a:r>
              <a:rPr lang="en-US" sz="1600" dirty="0" err="1"/>
              <a:t>labelSelector</a:t>
            </a:r>
            <a:r>
              <a:rPr lang="en-US" sz="1600" dirty="0"/>
              <a:t>: </a:t>
            </a:r>
          </a:p>
          <a:p>
            <a:pPr>
              <a:lnSpc>
                <a:spcPct val="90000"/>
              </a:lnSpc>
            </a:pPr>
            <a:r>
              <a:rPr lang="en-US" sz="1600" dirty="0"/>
              <a:t>                 </a:t>
            </a:r>
            <a:r>
              <a:rPr lang="en-US" sz="1600" dirty="0" err="1"/>
              <a:t>matchExpressions</a:t>
            </a:r>
            <a:r>
              <a:rPr lang="en-US" sz="1600" dirty="0"/>
              <a:t>: </a:t>
            </a:r>
          </a:p>
          <a:p>
            <a:pPr>
              <a:lnSpc>
                <a:spcPct val="90000"/>
              </a:lnSpc>
            </a:pPr>
            <a:r>
              <a:rPr lang="en-US" sz="1600" dirty="0"/>
              <a:t>                      - key: "</a:t>
            </a:r>
            <a:r>
              <a:rPr lang="en-US" sz="1600" dirty="0" err="1"/>
              <a:t>weblogic.clusterName</a:t>
            </a:r>
            <a:r>
              <a:rPr lang="en-US" sz="1600" dirty="0"/>
              <a:t>" </a:t>
            </a:r>
          </a:p>
          <a:p>
            <a:pPr>
              <a:lnSpc>
                <a:spcPct val="90000"/>
              </a:lnSpc>
            </a:pPr>
            <a:r>
              <a:rPr lang="en-US" sz="1600" dirty="0"/>
              <a:t>                      - </a:t>
            </a:r>
            <a:r>
              <a:rPr lang="en-US" sz="1600" b="1" dirty="0"/>
              <a:t>operator: In </a:t>
            </a:r>
          </a:p>
          <a:p>
            <a:pPr>
              <a:lnSpc>
                <a:spcPct val="90000"/>
              </a:lnSpc>
            </a:pPr>
            <a:endParaRPr lang="en-US" sz="2400" dirty="0"/>
          </a:p>
        </p:txBody>
      </p:sp>
      <p:sp>
        <p:nvSpPr>
          <p:cNvPr id="11" name="TextBox 10"/>
          <p:cNvSpPr txBox="1"/>
          <p:nvPr/>
        </p:nvSpPr>
        <p:spPr>
          <a:xfrm>
            <a:off x="1371600" y="4043899"/>
            <a:ext cx="2667000" cy="338554"/>
          </a:xfrm>
          <a:prstGeom prst="rect">
            <a:avLst/>
          </a:prstGeom>
          <a:noFill/>
        </p:spPr>
        <p:txBody>
          <a:bodyPr wrap="square" rtlCol="0">
            <a:spAutoFit/>
          </a:bodyPr>
          <a:lstStyle/>
          <a:p>
            <a:pPr algn="l"/>
            <a:r>
              <a:rPr lang="en-US" sz="1600" i="1" dirty="0">
                <a:latin typeface="Oracle Sans Light" panose="020B0403020204020204" pitchFamily="34" charset="0"/>
                <a:cs typeface="Oracle Sans Light" panose="020B0403020204020204" pitchFamily="34" charset="0"/>
              </a:rPr>
              <a:t>Licensed-for-</a:t>
            </a:r>
            <a:r>
              <a:rPr lang="en-US" sz="1600" i="1" dirty="0" err="1">
                <a:latin typeface="Oracle Sans Light" panose="020B0403020204020204" pitchFamily="34" charset="0"/>
                <a:cs typeface="Oracle Sans Light" panose="020B0403020204020204" pitchFamily="34" charset="0"/>
              </a:rPr>
              <a:t>weblogic</a:t>
            </a:r>
            <a:endParaRPr lang="en-US" sz="1600" i="1" dirty="0">
              <a:latin typeface="Oracle Sans Light" panose="020B0403020204020204" pitchFamily="34" charset="0"/>
              <a:cs typeface="Oracle Sans Light" panose="020B0403020204020204" pitchFamily="34" charset="0"/>
            </a:endParaRPr>
          </a:p>
        </p:txBody>
      </p:sp>
      <p:sp>
        <p:nvSpPr>
          <p:cNvPr id="12" name="TextBox 11"/>
          <p:cNvSpPr txBox="1"/>
          <p:nvPr/>
        </p:nvSpPr>
        <p:spPr>
          <a:xfrm>
            <a:off x="5081448" y="4017546"/>
            <a:ext cx="2667000" cy="338554"/>
          </a:xfrm>
          <a:prstGeom prst="rect">
            <a:avLst/>
          </a:prstGeom>
          <a:noFill/>
        </p:spPr>
        <p:txBody>
          <a:bodyPr wrap="square" rtlCol="0">
            <a:spAutoFit/>
          </a:bodyPr>
          <a:lstStyle/>
          <a:p>
            <a:pPr algn="l"/>
            <a:r>
              <a:rPr lang="en-US" sz="1600" i="1" dirty="0">
                <a:latin typeface="Oracle Sans Light" panose="020B0403020204020204" pitchFamily="34" charset="0"/>
                <a:cs typeface="Oracle Sans Light" panose="020B0403020204020204" pitchFamily="34" charset="0"/>
              </a:rPr>
              <a:t>Licensed-for-</a:t>
            </a:r>
            <a:r>
              <a:rPr lang="en-US" sz="1600" i="1" dirty="0" err="1">
                <a:latin typeface="Oracle Sans Light" panose="020B0403020204020204" pitchFamily="34" charset="0"/>
                <a:cs typeface="Oracle Sans Light" panose="020B0403020204020204" pitchFamily="34" charset="0"/>
              </a:rPr>
              <a:t>weblogic</a:t>
            </a:r>
            <a:endParaRPr lang="en-US" sz="1600" i="1" dirty="0">
              <a:latin typeface="Oracle Sans Light" panose="020B0403020204020204" pitchFamily="34" charset="0"/>
              <a:cs typeface="Oracle Sans Light" panose="020B0403020204020204" pitchFamily="34" charset="0"/>
            </a:endParaRPr>
          </a:p>
        </p:txBody>
      </p:sp>
      <p:sp>
        <p:nvSpPr>
          <p:cNvPr id="14" name="Cube 13"/>
          <p:cNvSpPr/>
          <p:nvPr/>
        </p:nvSpPr>
        <p:spPr>
          <a:xfrm>
            <a:off x="1160454" y="2683495"/>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POD1</a:t>
            </a:r>
          </a:p>
        </p:txBody>
      </p:sp>
      <p:sp>
        <p:nvSpPr>
          <p:cNvPr id="16" name="Cube 15"/>
          <p:cNvSpPr/>
          <p:nvPr/>
        </p:nvSpPr>
        <p:spPr>
          <a:xfrm>
            <a:off x="7629096" y="561011"/>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POD2</a:t>
            </a:r>
          </a:p>
        </p:txBody>
      </p:sp>
      <p:sp>
        <p:nvSpPr>
          <p:cNvPr id="17" name="TextBox 16"/>
          <p:cNvSpPr txBox="1"/>
          <p:nvPr/>
        </p:nvSpPr>
        <p:spPr>
          <a:xfrm>
            <a:off x="5626643" y="861413"/>
            <a:ext cx="1430071" cy="461665"/>
          </a:xfrm>
          <a:prstGeom prst="rect">
            <a:avLst/>
          </a:prstGeom>
          <a:noFill/>
        </p:spPr>
        <p:txBody>
          <a:bodyPr wrap="none" rtlCol="0">
            <a:spAutoFit/>
          </a:bodyPr>
          <a:lstStyle/>
          <a:p>
            <a:pPr algn="l"/>
            <a:r>
              <a:rPr lang="en-US" sz="2400" dirty="0">
                <a:latin typeface="Oracle Sans Light" panose="020B0403020204020204" pitchFamily="34" charset="0"/>
                <a:cs typeface="Oracle Sans Light" panose="020B0403020204020204" pitchFamily="34" charset="0"/>
              </a:rPr>
              <a:t>Schedule</a:t>
            </a:r>
          </a:p>
        </p:txBody>
      </p:sp>
      <p:sp>
        <p:nvSpPr>
          <p:cNvPr id="18" name="Oval 17"/>
          <p:cNvSpPr>
            <a:spLocks noChangeAspect="1"/>
          </p:cNvSpPr>
          <p:nvPr/>
        </p:nvSpPr>
        <p:spPr>
          <a:xfrm>
            <a:off x="3346909" y="709520"/>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Operator</a:t>
            </a:r>
          </a:p>
        </p:txBody>
      </p:sp>
      <p:sp>
        <p:nvSpPr>
          <p:cNvPr id="3" name="Rectangle 2"/>
          <p:cNvSpPr/>
          <p:nvPr/>
        </p:nvSpPr>
        <p:spPr>
          <a:xfrm>
            <a:off x="838200" y="3547190"/>
            <a:ext cx="1343638" cy="246221"/>
          </a:xfrm>
          <a:prstGeom prst="rect">
            <a:avLst/>
          </a:prstGeom>
        </p:spPr>
        <p:txBody>
          <a:bodyPr wrap="none">
            <a:spAutoFit/>
          </a:bodyPr>
          <a:lstStyle/>
          <a:p>
            <a:r>
              <a:rPr lang="en-US" sz="1000" dirty="0" err="1"/>
              <a:t>weblogic.clusterName</a:t>
            </a:r>
            <a:endParaRPr lang="en-US" sz="1000" dirty="0"/>
          </a:p>
        </p:txBody>
      </p:sp>
    </p:spTree>
    <p:extLst>
      <p:ext uri="{BB962C8B-B14F-4D97-AF65-F5344CB8AC3E}">
        <p14:creationId xmlns:p14="http://schemas.microsoft.com/office/powerpoint/2010/main" val="106018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6" name="Rectangle 5"/>
          <p:cNvSpPr/>
          <p:nvPr/>
        </p:nvSpPr>
        <p:spPr>
          <a:xfrm>
            <a:off x="531952" y="1717041"/>
            <a:ext cx="11128097" cy="280416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8200"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Node 1</a:t>
            </a:r>
            <a:endParaRPr lang="en-US" dirty="0">
              <a:solidFill>
                <a:schemeClr val="tx1"/>
              </a:solidFill>
            </a:endParaRPr>
          </a:p>
        </p:txBody>
      </p:sp>
      <p:sp>
        <p:nvSpPr>
          <p:cNvPr id="8" name="Rounded Rectangle 7"/>
          <p:cNvSpPr/>
          <p:nvPr/>
        </p:nvSpPr>
        <p:spPr>
          <a:xfrm>
            <a:off x="8103686"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3</a:t>
            </a:r>
          </a:p>
        </p:txBody>
      </p:sp>
      <p:sp>
        <p:nvSpPr>
          <p:cNvPr id="9" name="Rounded Rectangle 8"/>
          <p:cNvSpPr/>
          <p:nvPr/>
        </p:nvSpPr>
        <p:spPr>
          <a:xfrm>
            <a:off x="4470943"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2</a:t>
            </a:r>
          </a:p>
        </p:txBody>
      </p:sp>
      <p:sp>
        <p:nvSpPr>
          <p:cNvPr id="10" name="TextBox 9"/>
          <p:cNvSpPr txBox="1"/>
          <p:nvPr/>
        </p:nvSpPr>
        <p:spPr>
          <a:xfrm>
            <a:off x="531952" y="4813300"/>
            <a:ext cx="5525948" cy="2419124"/>
          </a:xfrm>
          <a:prstGeom prst="rect">
            <a:avLst/>
          </a:prstGeom>
          <a:noFill/>
        </p:spPr>
        <p:txBody>
          <a:bodyPr wrap="square" rtlCol="0">
            <a:spAutoFit/>
          </a:bodyPr>
          <a:lstStyle/>
          <a:p>
            <a:pPr>
              <a:lnSpc>
                <a:spcPct val="90000"/>
              </a:lnSpc>
            </a:pPr>
            <a:r>
              <a:rPr lang="en-US" sz="1600" dirty="0" err="1"/>
              <a:t>nodeSelector</a:t>
            </a:r>
            <a:r>
              <a:rPr lang="en-US" sz="1600" dirty="0"/>
              <a:t>:     </a:t>
            </a:r>
          </a:p>
          <a:p>
            <a:pPr>
              <a:lnSpc>
                <a:spcPct val="90000"/>
              </a:lnSpc>
            </a:pPr>
            <a:r>
              <a:rPr lang="en-US" sz="1600" dirty="0"/>
              <a:t>          </a:t>
            </a:r>
            <a:r>
              <a:rPr lang="en-US" sz="1600" b="1" dirty="0"/>
              <a:t>licensed-for-</a:t>
            </a:r>
            <a:r>
              <a:rPr lang="en-US" sz="1600" b="1" dirty="0" err="1"/>
              <a:t>weblogic</a:t>
            </a:r>
            <a:r>
              <a:rPr lang="en-US" sz="1600" dirty="0"/>
              <a:t>: true</a:t>
            </a:r>
          </a:p>
          <a:p>
            <a:pPr>
              <a:lnSpc>
                <a:spcPct val="90000"/>
              </a:lnSpc>
            </a:pPr>
            <a:r>
              <a:rPr lang="en-US" sz="1600" dirty="0"/>
              <a:t> </a:t>
            </a:r>
          </a:p>
          <a:p>
            <a:pPr>
              <a:lnSpc>
                <a:spcPct val="90000"/>
              </a:lnSpc>
            </a:pPr>
            <a:r>
              <a:rPr lang="en-US" sz="1600" dirty="0"/>
              <a:t>affinity: </a:t>
            </a:r>
            <a:r>
              <a:rPr lang="en-US" sz="1600" dirty="0" err="1"/>
              <a:t>podAntiAffinity</a:t>
            </a:r>
            <a:r>
              <a:rPr lang="en-US" sz="1600" dirty="0"/>
              <a:t>:         </a:t>
            </a:r>
          </a:p>
          <a:p>
            <a:pPr>
              <a:lnSpc>
                <a:spcPct val="90000"/>
              </a:lnSpc>
            </a:pPr>
            <a:r>
              <a:rPr lang="en-US" sz="1600" dirty="0"/>
              <a:t>         </a:t>
            </a:r>
            <a:r>
              <a:rPr lang="en-US" sz="1600" b="1" dirty="0" err="1"/>
              <a:t>preferredDuringSchedulingIgnoredDuringExecution</a:t>
            </a:r>
            <a:r>
              <a:rPr lang="en-US" sz="1600" dirty="0"/>
              <a:t>:</a:t>
            </a:r>
          </a:p>
          <a:p>
            <a:pPr>
              <a:lnSpc>
                <a:spcPct val="90000"/>
              </a:lnSpc>
            </a:pPr>
            <a:r>
              <a:rPr lang="en-US" sz="1600" dirty="0"/>
              <a:t>            - </a:t>
            </a:r>
            <a:r>
              <a:rPr lang="en-US" sz="1600" dirty="0" err="1"/>
              <a:t>labelSelector</a:t>
            </a:r>
            <a:r>
              <a:rPr lang="en-US" sz="1600" dirty="0"/>
              <a:t>: </a:t>
            </a:r>
          </a:p>
          <a:p>
            <a:pPr>
              <a:lnSpc>
                <a:spcPct val="90000"/>
              </a:lnSpc>
            </a:pPr>
            <a:r>
              <a:rPr lang="en-US" sz="1600" dirty="0"/>
              <a:t>                 </a:t>
            </a:r>
            <a:r>
              <a:rPr lang="en-US" sz="1600" dirty="0" err="1"/>
              <a:t>matchExpressions</a:t>
            </a:r>
            <a:r>
              <a:rPr lang="en-US" sz="1600" dirty="0"/>
              <a:t>: </a:t>
            </a:r>
          </a:p>
          <a:p>
            <a:pPr>
              <a:lnSpc>
                <a:spcPct val="90000"/>
              </a:lnSpc>
            </a:pPr>
            <a:r>
              <a:rPr lang="en-US" sz="1600" dirty="0"/>
              <a:t>                      - key: "</a:t>
            </a:r>
            <a:r>
              <a:rPr lang="en-US" sz="1600" dirty="0" err="1"/>
              <a:t>weblogic.clusterName</a:t>
            </a:r>
            <a:r>
              <a:rPr lang="en-US" sz="1600" dirty="0"/>
              <a:t>" </a:t>
            </a:r>
          </a:p>
          <a:p>
            <a:pPr>
              <a:lnSpc>
                <a:spcPct val="90000"/>
              </a:lnSpc>
            </a:pPr>
            <a:r>
              <a:rPr lang="en-US" sz="1600" dirty="0"/>
              <a:t>                      - </a:t>
            </a:r>
            <a:r>
              <a:rPr lang="en-US" sz="1600" b="1" dirty="0"/>
              <a:t>operator: In </a:t>
            </a:r>
          </a:p>
          <a:p>
            <a:pPr>
              <a:lnSpc>
                <a:spcPct val="90000"/>
              </a:lnSpc>
            </a:pPr>
            <a:endParaRPr lang="en-US" sz="2400" dirty="0"/>
          </a:p>
        </p:txBody>
      </p:sp>
      <p:sp>
        <p:nvSpPr>
          <p:cNvPr id="11" name="TextBox 10"/>
          <p:cNvSpPr txBox="1"/>
          <p:nvPr/>
        </p:nvSpPr>
        <p:spPr>
          <a:xfrm>
            <a:off x="1371600" y="4043899"/>
            <a:ext cx="2667000" cy="338554"/>
          </a:xfrm>
          <a:prstGeom prst="rect">
            <a:avLst/>
          </a:prstGeom>
          <a:noFill/>
        </p:spPr>
        <p:txBody>
          <a:bodyPr wrap="square" rtlCol="0">
            <a:spAutoFit/>
          </a:bodyPr>
          <a:lstStyle/>
          <a:p>
            <a:pPr algn="l"/>
            <a:r>
              <a:rPr lang="en-US" sz="1600" i="1" dirty="0">
                <a:latin typeface="Oracle Sans Light" panose="020B0403020204020204" pitchFamily="34" charset="0"/>
                <a:cs typeface="Oracle Sans Light" panose="020B0403020204020204" pitchFamily="34" charset="0"/>
              </a:rPr>
              <a:t>Licensed-for-</a:t>
            </a:r>
            <a:r>
              <a:rPr lang="en-US" sz="1600" i="1" dirty="0" err="1">
                <a:latin typeface="Oracle Sans Light" panose="020B0403020204020204" pitchFamily="34" charset="0"/>
                <a:cs typeface="Oracle Sans Light" panose="020B0403020204020204" pitchFamily="34" charset="0"/>
              </a:rPr>
              <a:t>weblogic</a:t>
            </a:r>
            <a:endParaRPr lang="en-US" sz="1600" i="1" dirty="0">
              <a:latin typeface="Oracle Sans Light" panose="020B0403020204020204" pitchFamily="34" charset="0"/>
              <a:cs typeface="Oracle Sans Light" panose="020B0403020204020204" pitchFamily="34" charset="0"/>
            </a:endParaRPr>
          </a:p>
        </p:txBody>
      </p:sp>
      <p:sp>
        <p:nvSpPr>
          <p:cNvPr id="12" name="TextBox 11"/>
          <p:cNvSpPr txBox="1"/>
          <p:nvPr/>
        </p:nvSpPr>
        <p:spPr>
          <a:xfrm>
            <a:off x="5081448" y="4017546"/>
            <a:ext cx="2667000" cy="338554"/>
          </a:xfrm>
          <a:prstGeom prst="rect">
            <a:avLst/>
          </a:prstGeom>
          <a:noFill/>
        </p:spPr>
        <p:txBody>
          <a:bodyPr wrap="square" rtlCol="0">
            <a:spAutoFit/>
          </a:bodyPr>
          <a:lstStyle/>
          <a:p>
            <a:pPr algn="l"/>
            <a:r>
              <a:rPr lang="en-US" sz="1600" i="1" dirty="0">
                <a:latin typeface="Oracle Sans Light" panose="020B0403020204020204" pitchFamily="34" charset="0"/>
                <a:cs typeface="Oracle Sans Light" panose="020B0403020204020204" pitchFamily="34" charset="0"/>
              </a:rPr>
              <a:t>Licensed-for-</a:t>
            </a:r>
            <a:r>
              <a:rPr lang="en-US" sz="1600" i="1" dirty="0" err="1">
                <a:latin typeface="Oracle Sans Light" panose="020B0403020204020204" pitchFamily="34" charset="0"/>
                <a:cs typeface="Oracle Sans Light" panose="020B0403020204020204" pitchFamily="34" charset="0"/>
              </a:rPr>
              <a:t>weblogic</a:t>
            </a:r>
            <a:endParaRPr lang="en-US" sz="1600" i="1" dirty="0">
              <a:latin typeface="Oracle Sans Light" panose="020B0403020204020204" pitchFamily="34" charset="0"/>
              <a:cs typeface="Oracle Sans Light" panose="020B0403020204020204" pitchFamily="34" charset="0"/>
            </a:endParaRPr>
          </a:p>
        </p:txBody>
      </p:sp>
      <p:sp>
        <p:nvSpPr>
          <p:cNvPr id="14" name="Cube 13"/>
          <p:cNvSpPr/>
          <p:nvPr/>
        </p:nvSpPr>
        <p:spPr>
          <a:xfrm>
            <a:off x="1160454" y="2683495"/>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POD1</a:t>
            </a:r>
          </a:p>
        </p:txBody>
      </p:sp>
      <p:sp>
        <p:nvSpPr>
          <p:cNvPr id="15" name="Cube 14"/>
          <p:cNvSpPr/>
          <p:nvPr/>
        </p:nvSpPr>
        <p:spPr>
          <a:xfrm>
            <a:off x="4885527" y="2683494"/>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POD2</a:t>
            </a:r>
          </a:p>
        </p:txBody>
      </p:sp>
      <p:sp>
        <p:nvSpPr>
          <p:cNvPr id="21" name="Oval 20"/>
          <p:cNvSpPr>
            <a:spLocks noChangeAspect="1"/>
          </p:cNvSpPr>
          <p:nvPr/>
        </p:nvSpPr>
        <p:spPr>
          <a:xfrm>
            <a:off x="3346909" y="709520"/>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Operator</a:t>
            </a:r>
          </a:p>
        </p:txBody>
      </p:sp>
      <p:cxnSp>
        <p:nvCxnSpPr>
          <p:cNvPr id="23" name="Straight Arrow Connector 22"/>
          <p:cNvCxnSpPr>
            <a:cxnSpLocks/>
            <a:stCxn id="21" idx="4"/>
          </p:cNvCxnSpPr>
          <p:nvPr/>
        </p:nvCxnSpPr>
        <p:spPr>
          <a:xfrm>
            <a:off x="4241800" y="1323078"/>
            <a:ext cx="894891" cy="1290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38200" y="3547190"/>
            <a:ext cx="1343638" cy="246221"/>
          </a:xfrm>
          <a:prstGeom prst="rect">
            <a:avLst/>
          </a:prstGeom>
        </p:spPr>
        <p:txBody>
          <a:bodyPr wrap="none">
            <a:spAutoFit/>
          </a:bodyPr>
          <a:lstStyle/>
          <a:p>
            <a:r>
              <a:rPr lang="en-US" sz="1000" dirty="0" err="1"/>
              <a:t>weblogic.clusterName</a:t>
            </a:r>
            <a:endParaRPr lang="en-US" sz="1000" dirty="0"/>
          </a:p>
        </p:txBody>
      </p:sp>
      <p:sp>
        <p:nvSpPr>
          <p:cNvPr id="25" name="Rectangle 24"/>
          <p:cNvSpPr/>
          <p:nvPr/>
        </p:nvSpPr>
        <p:spPr>
          <a:xfrm>
            <a:off x="4625362" y="3554745"/>
            <a:ext cx="1343638" cy="246221"/>
          </a:xfrm>
          <a:prstGeom prst="rect">
            <a:avLst/>
          </a:prstGeom>
        </p:spPr>
        <p:txBody>
          <a:bodyPr wrap="none">
            <a:spAutoFit/>
          </a:bodyPr>
          <a:lstStyle/>
          <a:p>
            <a:r>
              <a:rPr lang="en-US" sz="1000" dirty="0" err="1"/>
              <a:t>weblogic.clusterName</a:t>
            </a:r>
            <a:endParaRPr lang="en-US" sz="1000" dirty="0"/>
          </a:p>
        </p:txBody>
      </p:sp>
    </p:spTree>
    <p:extLst>
      <p:ext uri="{BB962C8B-B14F-4D97-AF65-F5344CB8AC3E}">
        <p14:creationId xmlns:p14="http://schemas.microsoft.com/office/powerpoint/2010/main" val="17722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6" name="Rectangle 5"/>
          <p:cNvSpPr/>
          <p:nvPr/>
        </p:nvSpPr>
        <p:spPr>
          <a:xfrm>
            <a:off x="531952" y="1717041"/>
            <a:ext cx="11128097" cy="280416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8200"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Node 1</a:t>
            </a:r>
            <a:endParaRPr lang="en-US" dirty="0">
              <a:solidFill>
                <a:schemeClr val="tx1"/>
              </a:solidFill>
            </a:endParaRPr>
          </a:p>
        </p:txBody>
      </p:sp>
      <p:sp>
        <p:nvSpPr>
          <p:cNvPr id="8" name="Rounded Rectangle 7"/>
          <p:cNvSpPr/>
          <p:nvPr/>
        </p:nvSpPr>
        <p:spPr>
          <a:xfrm>
            <a:off x="8103686"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3</a:t>
            </a:r>
          </a:p>
        </p:txBody>
      </p:sp>
      <p:sp>
        <p:nvSpPr>
          <p:cNvPr id="9" name="Rounded Rectangle 8"/>
          <p:cNvSpPr/>
          <p:nvPr/>
        </p:nvSpPr>
        <p:spPr>
          <a:xfrm>
            <a:off x="4470943"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2</a:t>
            </a:r>
          </a:p>
        </p:txBody>
      </p:sp>
      <p:sp>
        <p:nvSpPr>
          <p:cNvPr id="10" name="TextBox 9"/>
          <p:cNvSpPr txBox="1"/>
          <p:nvPr/>
        </p:nvSpPr>
        <p:spPr>
          <a:xfrm>
            <a:off x="531952" y="4813300"/>
            <a:ext cx="5525948" cy="2419124"/>
          </a:xfrm>
          <a:prstGeom prst="rect">
            <a:avLst/>
          </a:prstGeom>
          <a:noFill/>
        </p:spPr>
        <p:txBody>
          <a:bodyPr wrap="square" rtlCol="0">
            <a:spAutoFit/>
          </a:bodyPr>
          <a:lstStyle/>
          <a:p>
            <a:pPr>
              <a:lnSpc>
                <a:spcPct val="90000"/>
              </a:lnSpc>
            </a:pPr>
            <a:r>
              <a:rPr lang="en-US" sz="1600" dirty="0" err="1"/>
              <a:t>nodeSelector</a:t>
            </a:r>
            <a:r>
              <a:rPr lang="en-US" sz="1600" dirty="0"/>
              <a:t>:     </a:t>
            </a:r>
          </a:p>
          <a:p>
            <a:pPr>
              <a:lnSpc>
                <a:spcPct val="90000"/>
              </a:lnSpc>
            </a:pPr>
            <a:r>
              <a:rPr lang="en-US" sz="1600" dirty="0"/>
              <a:t>          </a:t>
            </a:r>
            <a:r>
              <a:rPr lang="en-US" sz="1600" b="1" dirty="0"/>
              <a:t>licensed-for-</a:t>
            </a:r>
            <a:r>
              <a:rPr lang="en-US" sz="1600" b="1" dirty="0" err="1"/>
              <a:t>weblogic</a:t>
            </a:r>
            <a:r>
              <a:rPr lang="en-US" sz="1600" dirty="0"/>
              <a:t>: true</a:t>
            </a:r>
          </a:p>
          <a:p>
            <a:pPr>
              <a:lnSpc>
                <a:spcPct val="90000"/>
              </a:lnSpc>
            </a:pPr>
            <a:r>
              <a:rPr lang="en-US" sz="1600" dirty="0"/>
              <a:t> </a:t>
            </a:r>
          </a:p>
          <a:p>
            <a:pPr>
              <a:lnSpc>
                <a:spcPct val="90000"/>
              </a:lnSpc>
            </a:pPr>
            <a:r>
              <a:rPr lang="en-US" sz="1600" dirty="0"/>
              <a:t>affinity: </a:t>
            </a:r>
            <a:r>
              <a:rPr lang="en-US" sz="1600" dirty="0" err="1"/>
              <a:t>podAntiAffinity</a:t>
            </a:r>
            <a:r>
              <a:rPr lang="en-US" sz="1600" dirty="0"/>
              <a:t>:         </a:t>
            </a:r>
          </a:p>
          <a:p>
            <a:pPr>
              <a:lnSpc>
                <a:spcPct val="90000"/>
              </a:lnSpc>
            </a:pPr>
            <a:r>
              <a:rPr lang="en-US" sz="1600" dirty="0"/>
              <a:t>         </a:t>
            </a:r>
            <a:r>
              <a:rPr lang="en-US" sz="1600" b="1" dirty="0" err="1"/>
              <a:t>preferredDuringSchedulingIgnoredDuringExecution</a:t>
            </a:r>
            <a:r>
              <a:rPr lang="en-US" sz="1600" dirty="0"/>
              <a:t>:</a:t>
            </a:r>
          </a:p>
          <a:p>
            <a:pPr>
              <a:lnSpc>
                <a:spcPct val="90000"/>
              </a:lnSpc>
            </a:pPr>
            <a:r>
              <a:rPr lang="en-US" sz="1600" dirty="0"/>
              <a:t>            - </a:t>
            </a:r>
            <a:r>
              <a:rPr lang="en-US" sz="1600" dirty="0" err="1"/>
              <a:t>labelSelector</a:t>
            </a:r>
            <a:r>
              <a:rPr lang="en-US" sz="1600" dirty="0"/>
              <a:t>: </a:t>
            </a:r>
          </a:p>
          <a:p>
            <a:pPr>
              <a:lnSpc>
                <a:spcPct val="90000"/>
              </a:lnSpc>
            </a:pPr>
            <a:r>
              <a:rPr lang="en-US" sz="1600" dirty="0"/>
              <a:t>                 </a:t>
            </a:r>
            <a:r>
              <a:rPr lang="en-US" sz="1600" dirty="0" err="1"/>
              <a:t>matchExpressions</a:t>
            </a:r>
            <a:r>
              <a:rPr lang="en-US" sz="1600" dirty="0"/>
              <a:t>: </a:t>
            </a:r>
          </a:p>
          <a:p>
            <a:pPr>
              <a:lnSpc>
                <a:spcPct val="90000"/>
              </a:lnSpc>
            </a:pPr>
            <a:r>
              <a:rPr lang="en-US" sz="1600" dirty="0"/>
              <a:t>                      - key: "</a:t>
            </a:r>
            <a:r>
              <a:rPr lang="en-US" sz="1600" dirty="0" err="1"/>
              <a:t>weblogic.clusterName</a:t>
            </a:r>
            <a:r>
              <a:rPr lang="en-US" sz="1600" dirty="0"/>
              <a:t>" </a:t>
            </a:r>
          </a:p>
          <a:p>
            <a:pPr>
              <a:lnSpc>
                <a:spcPct val="90000"/>
              </a:lnSpc>
            </a:pPr>
            <a:r>
              <a:rPr lang="en-US" sz="1600" b="1" dirty="0"/>
              <a:t>                      </a:t>
            </a:r>
            <a:r>
              <a:rPr lang="en-US" sz="1600" dirty="0"/>
              <a:t>-</a:t>
            </a:r>
            <a:r>
              <a:rPr lang="en-US" sz="1600" b="1" dirty="0"/>
              <a:t> operator: In </a:t>
            </a:r>
          </a:p>
          <a:p>
            <a:pPr>
              <a:lnSpc>
                <a:spcPct val="90000"/>
              </a:lnSpc>
            </a:pPr>
            <a:endParaRPr lang="en-US" sz="2400" dirty="0"/>
          </a:p>
        </p:txBody>
      </p:sp>
      <p:sp>
        <p:nvSpPr>
          <p:cNvPr id="11" name="TextBox 10"/>
          <p:cNvSpPr txBox="1"/>
          <p:nvPr/>
        </p:nvSpPr>
        <p:spPr>
          <a:xfrm>
            <a:off x="1371600" y="4043899"/>
            <a:ext cx="2667000" cy="338554"/>
          </a:xfrm>
          <a:prstGeom prst="rect">
            <a:avLst/>
          </a:prstGeom>
          <a:noFill/>
        </p:spPr>
        <p:txBody>
          <a:bodyPr wrap="square" rtlCol="0">
            <a:spAutoFit/>
          </a:bodyPr>
          <a:lstStyle/>
          <a:p>
            <a:pPr algn="l"/>
            <a:r>
              <a:rPr lang="en-US" sz="1600" i="1" dirty="0">
                <a:latin typeface="Oracle Sans Light" panose="020B0403020204020204" pitchFamily="34" charset="0"/>
                <a:cs typeface="Oracle Sans Light" panose="020B0403020204020204" pitchFamily="34" charset="0"/>
              </a:rPr>
              <a:t>Licensed-for-</a:t>
            </a:r>
            <a:r>
              <a:rPr lang="en-US" sz="1600" i="1" dirty="0" err="1">
                <a:latin typeface="Oracle Sans Light" panose="020B0403020204020204" pitchFamily="34" charset="0"/>
                <a:cs typeface="Oracle Sans Light" panose="020B0403020204020204" pitchFamily="34" charset="0"/>
              </a:rPr>
              <a:t>weblogic</a:t>
            </a:r>
            <a:endParaRPr lang="en-US" sz="1600" i="1" dirty="0">
              <a:latin typeface="Oracle Sans Light" panose="020B0403020204020204" pitchFamily="34" charset="0"/>
              <a:cs typeface="Oracle Sans Light" panose="020B0403020204020204" pitchFamily="34" charset="0"/>
            </a:endParaRPr>
          </a:p>
        </p:txBody>
      </p:sp>
      <p:sp>
        <p:nvSpPr>
          <p:cNvPr id="12" name="TextBox 11"/>
          <p:cNvSpPr txBox="1"/>
          <p:nvPr/>
        </p:nvSpPr>
        <p:spPr>
          <a:xfrm>
            <a:off x="5081448" y="4017546"/>
            <a:ext cx="2667000" cy="338554"/>
          </a:xfrm>
          <a:prstGeom prst="rect">
            <a:avLst/>
          </a:prstGeom>
          <a:noFill/>
        </p:spPr>
        <p:txBody>
          <a:bodyPr wrap="square" rtlCol="0">
            <a:spAutoFit/>
          </a:bodyPr>
          <a:lstStyle/>
          <a:p>
            <a:pPr algn="l"/>
            <a:r>
              <a:rPr lang="en-US" sz="1600" i="1" dirty="0">
                <a:latin typeface="Oracle Sans Light" panose="020B0403020204020204" pitchFamily="34" charset="0"/>
                <a:cs typeface="Oracle Sans Light" panose="020B0403020204020204" pitchFamily="34" charset="0"/>
              </a:rPr>
              <a:t>Licensed-for-</a:t>
            </a:r>
            <a:r>
              <a:rPr lang="en-US" sz="1600" i="1" dirty="0" err="1">
                <a:latin typeface="Oracle Sans Light" panose="020B0403020204020204" pitchFamily="34" charset="0"/>
                <a:cs typeface="Oracle Sans Light" panose="020B0403020204020204" pitchFamily="34" charset="0"/>
              </a:rPr>
              <a:t>weblogic</a:t>
            </a:r>
            <a:endParaRPr lang="en-US" sz="1600" i="1" dirty="0">
              <a:latin typeface="Oracle Sans Light" panose="020B0403020204020204" pitchFamily="34" charset="0"/>
              <a:cs typeface="Oracle Sans Light" panose="020B0403020204020204" pitchFamily="34" charset="0"/>
            </a:endParaRPr>
          </a:p>
        </p:txBody>
      </p:sp>
      <p:sp>
        <p:nvSpPr>
          <p:cNvPr id="14" name="Cube 13"/>
          <p:cNvSpPr/>
          <p:nvPr/>
        </p:nvSpPr>
        <p:spPr>
          <a:xfrm>
            <a:off x="1160454" y="2683495"/>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POD1</a:t>
            </a:r>
          </a:p>
        </p:txBody>
      </p:sp>
      <p:sp>
        <p:nvSpPr>
          <p:cNvPr id="16" name="Cube 15"/>
          <p:cNvSpPr/>
          <p:nvPr/>
        </p:nvSpPr>
        <p:spPr>
          <a:xfrm>
            <a:off x="7629096" y="561011"/>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POD3</a:t>
            </a:r>
          </a:p>
        </p:txBody>
      </p:sp>
      <p:sp>
        <p:nvSpPr>
          <p:cNvPr id="17" name="TextBox 16"/>
          <p:cNvSpPr txBox="1"/>
          <p:nvPr/>
        </p:nvSpPr>
        <p:spPr>
          <a:xfrm>
            <a:off x="5626643" y="861413"/>
            <a:ext cx="1430071" cy="461665"/>
          </a:xfrm>
          <a:prstGeom prst="rect">
            <a:avLst/>
          </a:prstGeom>
          <a:noFill/>
        </p:spPr>
        <p:txBody>
          <a:bodyPr wrap="none" rtlCol="0">
            <a:spAutoFit/>
          </a:bodyPr>
          <a:lstStyle/>
          <a:p>
            <a:pPr algn="l"/>
            <a:r>
              <a:rPr lang="en-US" sz="2400" dirty="0">
                <a:latin typeface="Oracle Sans Light" panose="020B0403020204020204" pitchFamily="34" charset="0"/>
                <a:cs typeface="Oracle Sans Light" panose="020B0403020204020204" pitchFamily="34" charset="0"/>
              </a:rPr>
              <a:t>Schedule</a:t>
            </a:r>
          </a:p>
        </p:txBody>
      </p:sp>
      <p:sp>
        <p:nvSpPr>
          <p:cNvPr id="18" name="Oval 17"/>
          <p:cNvSpPr>
            <a:spLocks noChangeAspect="1"/>
          </p:cNvSpPr>
          <p:nvPr/>
        </p:nvSpPr>
        <p:spPr>
          <a:xfrm>
            <a:off x="3346909" y="709520"/>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Operator</a:t>
            </a:r>
          </a:p>
        </p:txBody>
      </p:sp>
      <p:sp>
        <p:nvSpPr>
          <p:cNvPr id="3" name="Rectangle 2"/>
          <p:cNvSpPr/>
          <p:nvPr/>
        </p:nvSpPr>
        <p:spPr>
          <a:xfrm>
            <a:off x="838200" y="3547190"/>
            <a:ext cx="1343638" cy="246221"/>
          </a:xfrm>
          <a:prstGeom prst="rect">
            <a:avLst/>
          </a:prstGeom>
        </p:spPr>
        <p:txBody>
          <a:bodyPr wrap="none">
            <a:spAutoFit/>
          </a:bodyPr>
          <a:lstStyle/>
          <a:p>
            <a:r>
              <a:rPr lang="en-US" sz="1000" dirty="0" err="1"/>
              <a:t>weblogic.clusterName</a:t>
            </a:r>
            <a:endParaRPr lang="en-US" sz="1000" dirty="0"/>
          </a:p>
        </p:txBody>
      </p:sp>
      <p:sp>
        <p:nvSpPr>
          <p:cNvPr id="15" name="Cube 14"/>
          <p:cNvSpPr/>
          <p:nvPr/>
        </p:nvSpPr>
        <p:spPr>
          <a:xfrm>
            <a:off x="4885527" y="2683494"/>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POD2</a:t>
            </a:r>
          </a:p>
        </p:txBody>
      </p:sp>
      <p:sp>
        <p:nvSpPr>
          <p:cNvPr id="19" name="Rectangle 18"/>
          <p:cNvSpPr/>
          <p:nvPr/>
        </p:nvSpPr>
        <p:spPr>
          <a:xfrm>
            <a:off x="4625362" y="3554745"/>
            <a:ext cx="1343638" cy="246221"/>
          </a:xfrm>
          <a:prstGeom prst="rect">
            <a:avLst/>
          </a:prstGeom>
        </p:spPr>
        <p:txBody>
          <a:bodyPr wrap="none">
            <a:spAutoFit/>
          </a:bodyPr>
          <a:lstStyle/>
          <a:p>
            <a:r>
              <a:rPr lang="en-US" sz="1000" dirty="0" err="1"/>
              <a:t>weblogic.clusterName</a:t>
            </a:r>
            <a:endParaRPr lang="en-US" sz="1000" dirty="0"/>
          </a:p>
        </p:txBody>
      </p:sp>
    </p:spTree>
    <p:extLst>
      <p:ext uri="{BB962C8B-B14F-4D97-AF65-F5344CB8AC3E}">
        <p14:creationId xmlns:p14="http://schemas.microsoft.com/office/powerpoint/2010/main" val="197360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6" name="Rectangle 5"/>
          <p:cNvSpPr/>
          <p:nvPr/>
        </p:nvSpPr>
        <p:spPr>
          <a:xfrm>
            <a:off x="531952" y="1717041"/>
            <a:ext cx="11128097" cy="280416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8200"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Node 1</a:t>
            </a:r>
            <a:endParaRPr lang="en-US" dirty="0">
              <a:solidFill>
                <a:schemeClr val="tx1"/>
              </a:solidFill>
            </a:endParaRPr>
          </a:p>
        </p:txBody>
      </p:sp>
      <p:sp>
        <p:nvSpPr>
          <p:cNvPr id="8" name="Rounded Rectangle 7"/>
          <p:cNvSpPr/>
          <p:nvPr/>
        </p:nvSpPr>
        <p:spPr>
          <a:xfrm>
            <a:off x="8103686"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3</a:t>
            </a:r>
          </a:p>
        </p:txBody>
      </p:sp>
      <p:sp>
        <p:nvSpPr>
          <p:cNvPr id="9" name="Rounded Rectangle 8"/>
          <p:cNvSpPr/>
          <p:nvPr/>
        </p:nvSpPr>
        <p:spPr>
          <a:xfrm>
            <a:off x="4470943"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2</a:t>
            </a:r>
          </a:p>
        </p:txBody>
      </p:sp>
      <p:sp>
        <p:nvSpPr>
          <p:cNvPr id="10" name="TextBox 9"/>
          <p:cNvSpPr txBox="1"/>
          <p:nvPr/>
        </p:nvSpPr>
        <p:spPr>
          <a:xfrm>
            <a:off x="531952" y="4813300"/>
            <a:ext cx="5525948" cy="2419124"/>
          </a:xfrm>
          <a:prstGeom prst="rect">
            <a:avLst/>
          </a:prstGeom>
          <a:noFill/>
        </p:spPr>
        <p:txBody>
          <a:bodyPr wrap="square" rtlCol="0">
            <a:spAutoFit/>
          </a:bodyPr>
          <a:lstStyle/>
          <a:p>
            <a:pPr>
              <a:lnSpc>
                <a:spcPct val="90000"/>
              </a:lnSpc>
            </a:pPr>
            <a:r>
              <a:rPr lang="en-US" sz="1600" dirty="0" err="1"/>
              <a:t>nodeSelector</a:t>
            </a:r>
            <a:r>
              <a:rPr lang="en-US" sz="1600" dirty="0"/>
              <a:t>:     </a:t>
            </a:r>
          </a:p>
          <a:p>
            <a:pPr>
              <a:lnSpc>
                <a:spcPct val="90000"/>
              </a:lnSpc>
            </a:pPr>
            <a:r>
              <a:rPr lang="en-US" sz="1600" dirty="0"/>
              <a:t>          </a:t>
            </a:r>
            <a:r>
              <a:rPr lang="en-US" sz="1600" b="1" dirty="0"/>
              <a:t>licensed-for-</a:t>
            </a:r>
            <a:r>
              <a:rPr lang="en-US" sz="1600" b="1" dirty="0" err="1"/>
              <a:t>weblogic</a:t>
            </a:r>
            <a:r>
              <a:rPr lang="en-US" sz="1600" dirty="0"/>
              <a:t>: true</a:t>
            </a:r>
          </a:p>
          <a:p>
            <a:pPr>
              <a:lnSpc>
                <a:spcPct val="90000"/>
              </a:lnSpc>
            </a:pPr>
            <a:r>
              <a:rPr lang="en-US" sz="1600" dirty="0"/>
              <a:t> </a:t>
            </a:r>
          </a:p>
          <a:p>
            <a:pPr>
              <a:lnSpc>
                <a:spcPct val="90000"/>
              </a:lnSpc>
            </a:pPr>
            <a:r>
              <a:rPr lang="en-US" sz="1600" dirty="0"/>
              <a:t>affinity: </a:t>
            </a:r>
            <a:r>
              <a:rPr lang="en-US" sz="1600" dirty="0" err="1"/>
              <a:t>podAntiAffinity</a:t>
            </a:r>
            <a:r>
              <a:rPr lang="en-US" sz="1600" dirty="0"/>
              <a:t>:         </a:t>
            </a:r>
          </a:p>
          <a:p>
            <a:pPr>
              <a:lnSpc>
                <a:spcPct val="90000"/>
              </a:lnSpc>
            </a:pPr>
            <a:r>
              <a:rPr lang="en-US" sz="1600" dirty="0"/>
              <a:t>         </a:t>
            </a:r>
            <a:r>
              <a:rPr lang="en-US" sz="1600" b="1" dirty="0" err="1"/>
              <a:t>preferredDuringSchedulingIgnoredDuringExecution</a:t>
            </a:r>
            <a:r>
              <a:rPr lang="en-US" sz="1600" dirty="0"/>
              <a:t>:</a:t>
            </a:r>
          </a:p>
          <a:p>
            <a:pPr>
              <a:lnSpc>
                <a:spcPct val="90000"/>
              </a:lnSpc>
            </a:pPr>
            <a:r>
              <a:rPr lang="en-US" sz="1600" dirty="0"/>
              <a:t>            - </a:t>
            </a:r>
            <a:r>
              <a:rPr lang="en-US" sz="1600" dirty="0" err="1"/>
              <a:t>labelSelector</a:t>
            </a:r>
            <a:r>
              <a:rPr lang="en-US" sz="1600" dirty="0"/>
              <a:t>: </a:t>
            </a:r>
          </a:p>
          <a:p>
            <a:pPr>
              <a:lnSpc>
                <a:spcPct val="90000"/>
              </a:lnSpc>
            </a:pPr>
            <a:r>
              <a:rPr lang="en-US" sz="1600" dirty="0"/>
              <a:t>                 </a:t>
            </a:r>
            <a:r>
              <a:rPr lang="en-US" sz="1600" dirty="0" err="1"/>
              <a:t>matchExpressions</a:t>
            </a:r>
            <a:r>
              <a:rPr lang="en-US" sz="1600" dirty="0"/>
              <a:t>: </a:t>
            </a:r>
          </a:p>
          <a:p>
            <a:pPr>
              <a:lnSpc>
                <a:spcPct val="90000"/>
              </a:lnSpc>
            </a:pPr>
            <a:r>
              <a:rPr lang="en-US" sz="1600" dirty="0"/>
              <a:t>                      - key: "</a:t>
            </a:r>
            <a:r>
              <a:rPr lang="en-US" sz="1600" dirty="0" err="1"/>
              <a:t>weblogic.clusterName</a:t>
            </a:r>
            <a:r>
              <a:rPr lang="en-US" sz="1600" dirty="0"/>
              <a:t>" </a:t>
            </a:r>
          </a:p>
          <a:p>
            <a:pPr>
              <a:lnSpc>
                <a:spcPct val="90000"/>
              </a:lnSpc>
            </a:pPr>
            <a:r>
              <a:rPr lang="en-US" sz="1600" dirty="0"/>
              <a:t>                      - </a:t>
            </a:r>
            <a:r>
              <a:rPr lang="en-US" sz="1600" b="1" dirty="0"/>
              <a:t>operator: In </a:t>
            </a:r>
          </a:p>
          <a:p>
            <a:pPr>
              <a:lnSpc>
                <a:spcPct val="90000"/>
              </a:lnSpc>
            </a:pPr>
            <a:endParaRPr lang="en-US" sz="2400" dirty="0"/>
          </a:p>
        </p:txBody>
      </p:sp>
      <p:sp>
        <p:nvSpPr>
          <p:cNvPr id="11" name="TextBox 10"/>
          <p:cNvSpPr txBox="1"/>
          <p:nvPr/>
        </p:nvSpPr>
        <p:spPr>
          <a:xfrm>
            <a:off x="1371600" y="4043899"/>
            <a:ext cx="2667000" cy="338554"/>
          </a:xfrm>
          <a:prstGeom prst="rect">
            <a:avLst/>
          </a:prstGeom>
          <a:noFill/>
        </p:spPr>
        <p:txBody>
          <a:bodyPr wrap="square" rtlCol="0">
            <a:spAutoFit/>
          </a:bodyPr>
          <a:lstStyle/>
          <a:p>
            <a:pPr algn="l"/>
            <a:r>
              <a:rPr lang="en-US" sz="1600" i="1" dirty="0">
                <a:latin typeface="Oracle Sans Light" panose="020B0403020204020204" pitchFamily="34" charset="0"/>
                <a:cs typeface="Oracle Sans Light" panose="020B0403020204020204" pitchFamily="34" charset="0"/>
              </a:rPr>
              <a:t>Licensed-for-</a:t>
            </a:r>
            <a:r>
              <a:rPr lang="en-US" sz="1600" i="1" dirty="0" err="1">
                <a:latin typeface="Oracle Sans Light" panose="020B0403020204020204" pitchFamily="34" charset="0"/>
                <a:cs typeface="Oracle Sans Light" panose="020B0403020204020204" pitchFamily="34" charset="0"/>
              </a:rPr>
              <a:t>weblogic</a:t>
            </a:r>
            <a:endParaRPr lang="en-US" sz="1600" i="1" dirty="0">
              <a:latin typeface="Oracle Sans Light" panose="020B0403020204020204" pitchFamily="34" charset="0"/>
              <a:cs typeface="Oracle Sans Light" panose="020B0403020204020204" pitchFamily="34" charset="0"/>
            </a:endParaRPr>
          </a:p>
        </p:txBody>
      </p:sp>
      <p:sp>
        <p:nvSpPr>
          <p:cNvPr id="12" name="TextBox 11"/>
          <p:cNvSpPr txBox="1"/>
          <p:nvPr/>
        </p:nvSpPr>
        <p:spPr>
          <a:xfrm>
            <a:off x="5081448" y="4017546"/>
            <a:ext cx="2667000" cy="338554"/>
          </a:xfrm>
          <a:prstGeom prst="rect">
            <a:avLst/>
          </a:prstGeom>
          <a:noFill/>
        </p:spPr>
        <p:txBody>
          <a:bodyPr wrap="square" rtlCol="0">
            <a:spAutoFit/>
          </a:bodyPr>
          <a:lstStyle/>
          <a:p>
            <a:pPr algn="l"/>
            <a:r>
              <a:rPr lang="en-US" sz="1600" i="1" dirty="0">
                <a:latin typeface="Oracle Sans Light" panose="020B0403020204020204" pitchFamily="34" charset="0"/>
                <a:cs typeface="Oracle Sans Light" panose="020B0403020204020204" pitchFamily="34" charset="0"/>
              </a:rPr>
              <a:t>Licensed-for-</a:t>
            </a:r>
            <a:r>
              <a:rPr lang="en-US" sz="1600" i="1" dirty="0" err="1">
                <a:latin typeface="Oracle Sans Light" panose="020B0403020204020204" pitchFamily="34" charset="0"/>
                <a:cs typeface="Oracle Sans Light" panose="020B0403020204020204" pitchFamily="34" charset="0"/>
              </a:rPr>
              <a:t>weblogic</a:t>
            </a:r>
            <a:endParaRPr lang="en-US" sz="1600" i="1" dirty="0">
              <a:latin typeface="Oracle Sans Light" panose="020B0403020204020204" pitchFamily="34" charset="0"/>
              <a:cs typeface="Oracle Sans Light" panose="020B0403020204020204" pitchFamily="34" charset="0"/>
            </a:endParaRPr>
          </a:p>
        </p:txBody>
      </p:sp>
      <p:sp>
        <p:nvSpPr>
          <p:cNvPr id="14" name="Cube 13"/>
          <p:cNvSpPr/>
          <p:nvPr/>
        </p:nvSpPr>
        <p:spPr>
          <a:xfrm>
            <a:off x="1160454" y="2683495"/>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POD1</a:t>
            </a:r>
          </a:p>
        </p:txBody>
      </p:sp>
      <p:sp>
        <p:nvSpPr>
          <p:cNvPr id="15" name="Cube 14"/>
          <p:cNvSpPr/>
          <p:nvPr/>
        </p:nvSpPr>
        <p:spPr>
          <a:xfrm>
            <a:off x="4885527" y="2683494"/>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t>WLS POD2</a:t>
            </a:r>
            <a:endParaRPr lang="en-US" sz="1400" dirty="0"/>
          </a:p>
        </p:txBody>
      </p:sp>
      <p:sp>
        <p:nvSpPr>
          <p:cNvPr id="21" name="Oval 20"/>
          <p:cNvSpPr>
            <a:spLocks noChangeAspect="1"/>
          </p:cNvSpPr>
          <p:nvPr/>
        </p:nvSpPr>
        <p:spPr>
          <a:xfrm>
            <a:off x="3346909" y="709520"/>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Operator</a:t>
            </a:r>
          </a:p>
        </p:txBody>
      </p:sp>
      <p:cxnSp>
        <p:nvCxnSpPr>
          <p:cNvPr id="23" name="Straight Arrow Connector 22"/>
          <p:cNvCxnSpPr>
            <a:cxnSpLocks/>
            <a:stCxn id="21" idx="4"/>
          </p:cNvCxnSpPr>
          <p:nvPr/>
        </p:nvCxnSpPr>
        <p:spPr>
          <a:xfrm flipH="1">
            <a:off x="3435927" y="1323078"/>
            <a:ext cx="805873" cy="1244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38200" y="3547190"/>
            <a:ext cx="1343638" cy="246221"/>
          </a:xfrm>
          <a:prstGeom prst="rect">
            <a:avLst/>
          </a:prstGeom>
        </p:spPr>
        <p:txBody>
          <a:bodyPr wrap="none">
            <a:spAutoFit/>
          </a:bodyPr>
          <a:lstStyle/>
          <a:p>
            <a:r>
              <a:rPr lang="en-US" sz="1000" dirty="0" err="1"/>
              <a:t>weblogic.clusterName</a:t>
            </a:r>
            <a:endParaRPr lang="en-US" sz="1000" dirty="0"/>
          </a:p>
        </p:txBody>
      </p:sp>
      <p:sp>
        <p:nvSpPr>
          <p:cNvPr id="25" name="Rectangle 24"/>
          <p:cNvSpPr/>
          <p:nvPr/>
        </p:nvSpPr>
        <p:spPr>
          <a:xfrm>
            <a:off x="4625362" y="3554745"/>
            <a:ext cx="1343638" cy="246221"/>
          </a:xfrm>
          <a:prstGeom prst="rect">
            <a:avLst/>
          </a:prstGeom>
        </p:spPr>
        <p:txBody>
          <a:bodyPr wrap="none">
            <a:spAutoFit/>
          </a:bodyPr>
          <a:lstStyle/>
          <a:p>
            <a:r>
              <a:rPr lang="en-US" sz="1000" dirty="0" err="1"/>
              <a:t>weblogic.clusterName</a:t>
            </a:r>
            <a:endParaRPr lang="en-US" sz="1000" dirty="0"/>
          </a:p>
        </p:txBody>
      </p:sp>
      <p:sp>
        <p:nvSpPr>
          <p:cNvPr id="17" name="Cube 16"/>
          <p:cNvSpPr/>
          <p:nvPr/>
        </p:nvSpPr>
        <p:spPr>
          <a:xfrm>
            <a:off x="2856587" y="2641831"/>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POD3</a:t>
            </a:r>
          </a:p>
        </p:txBody>
      </p:sp>
      <p:sp>
        <p:nvSpPr>
          <p:cNvPr id="18" name="Rectangle 17"/>
          <p:cNvSpPr/>
          <p:nvPr/>
        </p:nvSpPr>
        <p:spPr>
          <a:xfrm>
            <a:off x="2596422" y="3513082"/>
            <a:ext cx="1343638" cy="246221"/>
          </a:xfrm>
          <a:prstGeom prst="rect">
            <a:avLst/>
          </a:prstGeom>
        </p:spPr>
        <p:txBody>
          <a:bodyPr wrap="none">
            <a:spAutoFit/>
          </a:bodyPr>
          <a:lstStyle/>
          <a:p>
            <a:r>
              <a:rPr lang="en-US" sz="1000" dirty="0" err="1"/>
              <a:t>weblogic.clusterName</a:t>
            </a:r>
            <a:endParaRPr lang="en-US" sz="1000" dirty="0"/>
          </a:p>
        </p:txBody>
      </p:sp>
    </p:spTree>
    <p:extLst>
      <p:ext uri="{BB962C8B-B14F-4D97-AF65-F5344CB8AC3E}">
        <p14:creationId xmlns:p14="http://schemas.microsoft.com/office/powerpoint/2010/main" val="2727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err="1"/>
              <a:t>Init</a:t>
            </a:r>
            <a:r>
              <a:rPr lang="en-US" sz="2800" dirty="0"/>
              <a:t> Containers and Sidecar Containers</a:t>
            </a:r>
          </a:p>
        </p:txBody>
      </p:sp>
      <p:sp>
        <p:nvSpPr>
          <p:cNvPr id="4" name="Footer Placeholder 3"/>
          <p:cNvSpPr>
            <a:spLocks noGrp="1"/>
          </p:cNvSpPr>
          <p:nvPr>
            <p:ph type="ftr" sz="quarter" idx="11"/>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676359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prstGeom prst="rect">
            <a:avLst/>
          </a:prstGeom>
        </p:spPr>
        <p:txBody>
          <a:bodyPr>
            <a:normAutofit/>
          </a:bodyPr>
          <a:lstStyle/>
          <a:p>
            <a:r>
              <a:rPr lang="en-US" sz="2800" b="1" dirty="0" err="1">
                <a:latin typeface="Oracle Sans Extra Bold" panose="020B0503020204020204" pitchFamily="34" charset="0"/>
                <a:cs typeface="Oracle Sans Extra Bold" panose="020B0503020204020204" pitchFamily="34" charset="0"/>
              </a:rPr>
              <a:t>Init</a:t>
            </a:r>
            <a:r>
              <a:rPr lang="en-US" sz="2800" b="1" dirty="0">
                <a:latin typeface="Oracle Sans Extra Bold" panose="020B0503020204020204" pitchFamily="34" charset="0"/>
                <a:cs typeface="Oracle Sans Extra Bold" panose="020B0503020204020204" pitchFamily="34" charset="0"/>
              </a:rPr>
              <a:t> Containers</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3"/>
          <a:stretch>
            <a:fillRect/>
          </a:stretch>
        </p:blipFill>
        <p:spPr>
          <a:xfrm>
            <a:off x="4319589" y="983488"/>
            <a:ext cx="7307973" cy="5381996"/>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3"/>
          <a:stretch>
            <a:fillRect/>
          </a:stretch>
        </p:blipFill>
        <p:spPr>
          <a:xfrm>
            <a:off x="4834731" y="2427214"/>
            <a:ext cx="6375185" cy="3773980"/>
          </a:xfrm>
          <a:prstGeom prst="rect">
            <a:avLst/>
          </a:prstGeom>
        </p:spPr>
      </p:pic>
      <p:grpSp>
        <p:nvGrpSpPr>
          <p:cNvPr id="75" name="Group 74">
            <a:extLst>
              <a:ext uri="{FF2B5EF4-FFF2-40B4-BE49-F238E27FC236}">
                <a16:creationId xmlns:a16="http://schemas.microsoft.com/office/drawing/2014/main" id="{08627FF2-8C21-EF44-A998-EE2AED621513}"/>
              </a:ext>
            </a:extLst>
          </p:cNvPr>
          <p:cNvGrpSpPr/>
          <p:nvPr/>
        </p:nvGrpSpPr>
        <p:grpSpPr>
          <a:xfrm>
            <a:off x="5428370" y="4370137"/>
            <a:ext cx="5324346" cy="977342"/>
            <a:chOff x="5472583" y="4738998"/>
            <a:chExt cx="5325732" cy="977597"/>
          </a:xfrm>
        </p:grpSpPr>
        <p:sp>
          <p:nvSpPr>
            <p:cNvPr id="76" name="Rectangle 75">
              <a:extLst>
                <a:ext uri="{FF2B5EF4-FFF2-40B4-BE49-F238E27FC236}">
                  <a16:creationId xmlns:a16="http://schemas.microsoft.com/office/drawing/2014/main" id="{8AA3C8BF-49B0-0F45-9F33-F2639436AEEE}"/>
                </a:ext>
              </a:extLst>
            </p:cNvPr>
            <p:cNvSpPr>
              <a:spLocks noChangeAspect="1"/>
            </p:cNvSpPr>
            <p:nvPr/>
          </p:nvSpPr>
          <p:spPr>
            <a:xfrm>
              <a:off x="5472583" y="4833129"/>
              <a:ext cx="1023195" cy="862628"/>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1</a:t>
              </a:r>
            </a:p>
          </p:txBody>
        </p:sp>
        <p:pic>
          <p:nvPicPr>
            <p:cNvPr id="82" name="Picture 81">
              <a:extLst>
                <a:ext uri="{FF2B5EF4-FFF2-40B4-BE49-F238E27FC236}">
                  <a16:creationId xmlns:a16="http://schemas.microsoft.com/office/drawing/2014/main"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16747" y="5071571"/>
              <a:ext cx="432492" cy="464162"/>
            </a:xfrm>
            <a:prstGeom prst="rect">
              <a:avLst/>
            </a:prstGeom>
          </p:spPr>
        </p:pic>
        <p:sp>
          <p:nvSpPr>
            <p:cNvPr id="83" name="Rectangle 82">
              <a:extLst>
                <a:ext uri="{FF2B5EF4-FFF2-40B4-BE49-F238E27FC236}">
                  <a16:creationId xmlns:a16="http://schemas.microsoft.com/office/drawing/2014/main" id="{D1F11BD5-2526-464F-B342-1133415C91F1}"/>
                </a:ext>
              </a:extLst>
            </p:cNvPr>
            <p:cNvSpPr>
              <a:spLocks noChangeAspect="1"/>
            </p:cNvSpPr>
            <p:nvPr/>
          </p:nvSpPr>
          <p:spPr>
            <a:xfrm>
              <a:off x="6845184" y="4916718"/>
              <a:ext cx="775455" cy="705681"/>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2</a:t>
              </a:r>
            </a:p>
          </p:txBody>
        </p:sp>
        <p:sp>
          <p:nvSpPr>
            <p:cNvPr id="85" name="TextBox 84">
              <a:extLst>
                <a:ext uri="{FF2B5EF4-FFF2-40B4-BE49-F238E27FC236}">
                  <a16:creationId xmlns:a16="http://schemas.microsoft.com/office/drawing/2014/main" id="{932920A9-AFC1-864E-9F41-90A58A8A2BB8}"/>
                </a:ext>
              </a:extLst>
            </p:cNvPr>
            <p:cNvSpPr txBox="1"/>
            <p:nvPr/>
          </p:nvSpPr>
          <p:spPr>
            <a:xfrm>
              <a:off x="6114246" y="5242365"/>
              <a:ext cx="228627" cy="136380"/>
            </a:xfrm>
            <a:prstGeom prst="rect">
              <a:avLst/>
            </a:prstGeom>
            <a:noFill/>
          </p:spPr>
          <p:txBody>
            <a:bodyPr wrap="square" lIns="0" tIns="0" rIns="0" bIns="0" rtlCol="0">
              <a:noAutofit/>
            </a:bodyPr>
            <a:lstStyle/>
            <a:p>
              <a:pPr>
                <a:lnSpc>
                  <a:spcPct val="90000"/>
                </a:lnSpc>
              </a:pPr>
              <a:r>
                <a:rPr lang="en-US" sz="1200" dirty="0">
                  <a:solidFill>
                    <a:schemeClr val="bg1"/>
                  </a:solidFill>
                </a:rPr>
                <a:t>AS</a:t>
              </a:r>
            </a:p>
          </p:txBody>
        </p:sp>
        <p:pic>
          <p:nvPicPr>
            <p:cNvPr id="87" name="Picture 86">
              <a:extLst>
                <a:ext uri="{FF2B5EF4-FFF2-40B4-BE49-F238E27FC236}">
                  <a16:creationId xmlns:a16="http://schemas.microsoft.com/office/drawing/2014/main"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8148" y="4987530"/>
              <a:ext cx="432492" cy="464162"/>
            </a:xfrm>
            <a:prstGeom prst="rect">
              <a:avLst/>
            </a:prstGeom>
          </p:spPr>
        </p:pic>
        <p:sp>
          <p:nvSpPr>
            <p:cNvPr id="88" name="TextBox 87">
              <a:extLst>
                <a:ext uri="{FF2B5EF4-FFF2-40B4-BE49-F238E27FC236}">
                  <a16:creationId xmlns:a16="http://schemas.microsoft.com/office/drawing/2014/main" id="{C2195648-8A13-6E43-9AD4-7B43EF64678D}"/>
                </a:ext>
              </a:extLst>
            </p:cNvPr>
            <p:cNvSpPr txBox="1"/>
            <p:nvPr/>
          </p:nvSpPr>
          <p:spPr>
            <a:xfrm>
              <a:off x="7217356" y="5147946"/>
              <a:ext cx="315739" cy="112882"/>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95" name="TextBox 94">
              <a:extLst>
                <a:ext uri="{FF2B5EF4-FFF2-40B4-BE49-F238E27FC236}">
                  <a16:creationId xmlns:a16="http://schemas.microsoft.com/office/drawing/2014/main" id="{63F1E822-6030-F24D-B36A-F2C00EE9E8EF}"/>
                </a:ext>
              </a:extLst>
            </p:cNvPr>
            <p:cNvSpPr txBox="1"/>
            <p:nvPr/>
          </p:nvSpPr>
          <p:spPr>
            <a:xfrm>
              <a:off x="8696490" y="5229251"/>
              <a:ext cx="238696" cy="113666"/>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03" name="Rectangle 102">
              <a:extLst>
                <a:ext uri="{FF2B5EF4-FFF2-40B4-BE49-F238E27FC236}">
                  <a16:creationId xmlns:a16="http://schemas.microsoft.com/office/drawing/2014/main" id="{4B9BF467-2814-F548-B88C-06BCAA92F696}"/>
                </a:ext>
              </a:extLst>
            </p:cNvPr>
            <p:cNvSpPr>
              <a:spLocks noChangeAspect="1"/>
            </p:cNvSpPr>
            <p:nvPr/>
          </p:nvSpPr>
          <p:spPr>
            <a:xfrm>
              <a:off x="9315079" y="4924904"/>
              <a:ext cx="647111" cy="70710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5</a:t>
              </a:r>
            </a:p>
          </p:txBody>
        </p:sp>
        <p:sp>
          <p:nvSpPr>
            <p:cNvPr id="104" name="Rectangle 103">
              <a:extLst>
                <a:ext uri="{FF2B5EF4-FFF2-40B4-BE49-F238E27FC236}">
                  <a16:creationId xmlns:a16="http://schemas.microsoft.com/office/drawing/2014/main" id="{B27B9FCB-8868-6542-9313-D3C5E63A698D}"/>
                </a:ext>
              </a:extLst>
            </p:cNvPr>
            <p:cNvSpPr>
              <a:spLocks noChangeAspect="1"/>
            </p:cNvSpPr>
            <p:nvPr/>
          </p:nvSpPr>
          <p:spPr>
            <a:xfrm>
              <a:off x="10014337" y="4920687"/>
              <a:ext cx="659568" cy="708079"/>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6</a:t>
              </a:r>
            </a:p>
          </p:txBody>
        </p:sp>
        <p:grpSp>
          <p:nvGrpSpPr>
            <p:cNvPr id="107" name="Group 106">
              <a:extLst>
                <a:ext uri="{FF2B5EF4-FFF2-40B4-BE49-F238E27FC236}">
                  <a16:creationId xmlns:a16="http://schemas.microsoft.com/office/drawing/2014/main" id="{C7538DEF-7C1F-BE44-91D8-E5F98876DF89}"/>
                </a:ext>
              </a:extLst>
            </p:cNvPr>
            <p:cNvGrpSpPr/>
            <p:nvPr/>
          </p:nvGrpSpPr>
          <p:grpSpPr>
            <a:xfrm>
              <a:off x="10152746" y="5011381"/>
              <a:ext cx="347960" cy="363259"/>
              <a:chOff x="5595028" y="3444002"/>
              <a:chExt cx="535463" cy="559006"/>
            </a:xfrm>
          </p:grpSpPr>
          <p:sp>
            <p:nvSpPr>
              <p:cNvPr id="113" name="Cube 112">
                <a:extLst>
                  <a:ext uri="{FF2B5EF4-FFF2-40B4-BE49-F238E27FC236}">
                    <a16:creationId xmlns:a16="http://schemas.microsoft.com/office/drawing/2014/main" id="{4A05D52D-4B40-7A4D-BC19-1D8A196838A2}"/>
                  </a:ext>
                </a:extLst>
              </p:cNvPr>
              <p:cNvSpPr/>
              <p:nvPr/>
            </p:nvSpPr>
            <p:spPr>
              <a:xfrm>
                <a:off x="5631021" y="3444002"/>
                <a:ext cx="499470" cy="559006"/>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4" name="TextBox 113">
                <a:extLst>
                  <a:ext uri="{FF2B5EF4-FFF2-40B4-BE49-F238E27FC236}">
                    <a16:creationId xmlns:a16="http://schemas.microsoft.com/office/drawing/2014/main" id="{7A8270FC-6A49-3C43-8DFA-4865600F16D0}"/>
                  </a:ext>
                </a:extLst>
              </p:cNvPr>
              <p:cNvSpPr txBox="1"/>
              <p:nvPr/>
            </p:nvSpPr>
            <p:spPr>
              <a:xfrm>
                <a:off x="5595028" y="3669303"/>
                <a:ext cx="445816" cy="279057"/>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grpSp>
        <p:grpSp>
          <p:nvGrpSpPr>
            <p:cNvPr id="108" name="Group 107">
              <a:extLst>
                <a:ext uri="{FF2B5EF4-FFF2-40B4-BE49-F238E27FC236}">
                  <a16:creationId xmlns:a16="http://schemas.microsoft.com/office/drawing/2014/main" id="{30115691-CEE7-1B4F-AEEC-AACA6543B129}"/>
                </a:ext>
              </a:extLst>
            </p:cNvPr>
            <p:cNvGrpSpPr/>
            <p:nvPr/>
          </p:nvGrpSpPr>
          <p:grpSpPr>
            <a:xfrm>
              <a:off x="9451597" y="5011381"/>
              <a:ext cx="351380" cy="374111"/>
              <a:chOff x="5604401" y="3443998"/>
              <a:chExt cx="540726" cy="575705"/>
            </a:xfrm>
          </p:grpSpPr>
          <p:sp>
            <p:nvSpPr>
              <p:cNvPr id="111" name="Cube 110">
                <a:extLst>
                  <a:ext uri="{FF2B5EF4-FFF2-40B4-BE49-F238E27FC236}">
                    <a16:creationId xmlns:a16="http://schemas.microsoft.com/office/drawing/2014/main" id="{F81A3D05-7853-D049-B9A9-7700CBAB1720}"/>
                  </a:ext>
                </a:extLst>
              </p:cNvPr>
              <p:cNvSpPr/>
              <p:nvPr/>
            </p:nvSpPr>
            <p:spPr>
              <a:xfrm>
                <a:off x="5645659" y="3443998"/>
                <a:ext cx="499468" cy="575705"/>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2" name="TextBox 111">
                <a:extLst>
                  <a:ext uri="{FF2B5EF4-FFF2-40B4-BE49-F238E27FC236}">
                    <a16:creationId xmlns:a16="http://schemas.microsoft.com/office/drawing/2014/main" id="{10B3285A-343F-8244-8B88-8F387E558D4A}"/>
                  </a:ext>
                </a:extLst>
              </p:cNvPr>
              <p:cNvSpPr txBox="1"/>
              <p:nvPr/>
            </p:nvSpPr>
            <p:spPr>
              <a:xfrm>
                <a:off x="5604401" y="3683962"/>
                <a:ext cx="446234" cy="209871"/>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grpSp>
        <p:sp>
          <p:nvSpPr>
            <p:cNvPr id="109" name="Rectangle 108">
              <a:extLst>
                <a:ext uri="{FF2B5EF4-FFF2-40B4-BE49-F238E27FC236}">
                  <a16:creationId xmlns:a16="http://schemas.microsoft.com/office/drawing/2014/main" id="{B6CEDE45-EA4B-4A4A-95C5-7BA5027D9916}"/>
                </a:ext>
              </a:extLst>
            </p:cNvPr>
            <p:cNvSpPr/>
            <p:nvPr/>
          </p:nvSpPr>
          <p:spPr>
            <a:xfrm>
              <a:off x="6743812" y="4740689"/>
              <a:ext cx="4054503" cy="975906"/>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0" name="TextBox 109">
              <a:extLst>
                <a:ext uri="{FF2B5EF4-FFF2-40B4-BE49-F238E27FC236}">
                  <a16:creationId xmlns:a16="http://schemas.microsoft.com/office/drawing/2014/main" id="{3AB2E563-F4C8-BE43-A9F0-939EF5C17AA3}"/>
                </a:ext>
              </a:extLst>
            </p:cNvPr>
            <p:cNvSpPr txBox="1"/>
            <p:nvPr/>
          </p:nvSpPr>
          <p:spPr>
            <a:xfrm>
              <a:off x="7776818" y="4738998"/>
              <a:ext cx="918405" cy="109354"/>
            </a:xfrm>
            <a:prstGeom prst="rect">
              <a:avLst/>
            </a:prstGeom>
            <a:noFill/>
          </p:spPr>
          <p:txBody>
            <a:bodyPr wrap="square" lIns="0" tIns="0" rIns="0" bIns="0" rtlCol="0">
              <a:noAutofit/>
            </a:bodyPr>
            <a:lstStyle/>
            <a:p>
              <a:pPr>
                <a:lnSpc>
                  <a:spcPct val="90000"/>
                </a:lnSpc>
              </a:pPr>
              <a:r>
                <a:rPr lang="en-US" sz="1400" dirty="0"/>
                <a:t>WLS Cluster</a:t>
              </a:r>
            </a:p>
          </p:txBody>
        </p:sp>
      </p:grpSp>
      <p:sp>
        <p:nvSpPr>
          <p:cNvPr id="131" name="Rectangle 130">
            <a:extLst>
              <a:ext uri="{FF2B5EF4-FFF2-40B4-BE49-F238E27FC236}">
                <a16:creationId xmlns:a16="http://schemas.microsoft.com/office/drawing/2014/main" id="{05FFBD0B-30BD-4542-A71D-1347BE61FFA2}"/>
              </a:ext>
            </a:extLst>
          </p:cNvPr>
          <p:cNvSpPr/>
          <p:nvPr/>
        </p:nvSpPr>
        <p:spPr>
          <a:xfrm>
            <a:off x="5233989" y="4225596"/>
            <a:ext cx="5643418"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32" name="TextBox 131">
            <a:extLst>
              <a:ext uri="{FF2B5EF4-FFF2-40B4-BE49-F238E27FC236}">
                <a16:creationId xmlns:a16="http://schemas.microsoft.com/office/drawing/2014/main" id="{64D87DA3-3499-BE4F-8BE9-7C73B448B210}"/>
              </a:ext>
            </a:extLst>
          </p:cNvPr>
          <p:cNvSpPr txBox="1"/>
          <p:nvPr/>
        </p:nvSpPr>
        <p:spPr>
          <a:xfrm>
            <a:off x="9181402" y="3959650"/>
            <a:ext cx="1735585" cy="191060"/>
          </a:xfrm>
          <a:prstGeom prst="rect">
            <a:avLst/>
          </a:prstGeom>
          <a:noFill/>
        </p:spPr>
        <p:txBody>
          <a:bodyPr wrap="square" lIns="0" tIns="0" rIns="0" bIns="0" rtlCol="0">
            <a:noAutofit/>
          </a:bodyPr>
          <a:lstStyle/>
          <a:p>
            <a:pPr algn="ctr">
              <a:lnSpc>
                <a:spcPct val="90000"/>
              </a:lnSpc>
            </a:pPr>
            <a:r>
              <a:rPr lang="en-US" sz="1400" dirty="0"/>
              <a:t>WebLogic Domain(s)</a:t>
            </a:r>
          </a:p>
        </p:txBody>
      </p:sp>
      <p:sp>
        <p:nvSpPr>
          <p:cNvPr id="60" name="Can 59">
            <a:extLst>
              <a:ext uri="{FF2B5EF4-FFF2-40B4-BE49-F238E27FC236}">
                <a16:creationId xmlns:a16="http://schemas.microsoft.com/office/drawing/2014/main" id="{1414AB89-CA5E-B045-B0D0-FD0AC3548F31}"/>
              </a:ext>
            </a:extLst>
          </p:cNvPr>
          <p:cNvSpPr/>
          <p:nvPr/>
        </p:nvSpPr>
        <p:spPr bwMode="gray">
          <a:xfrm>
            <a:off x="5309344" y="2701551"/>
            <a:ext cx="999540" cy="711851"/>
          </a:xfrm>
          <a:prstGeom prst="can">
            <a:avLst/>
          </a:prstGeom>
          <a:solidFill>
            <a:srgbClr val="00B0F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Domain CR</a:t>
            </a:r>
          </a:p>
        </p:txBody>
      </p:sp>
      <p:sp>
        <p:nvSpPr>
          <p:cNvPr id="61" name="Oval 60">
            <a:extLst>
              <a:ext uri="{FF2B5EF4-FFF2-40B4-BE49-F238E27FC236}">
                <a16:creationId xmlns:a16="http://schemas.microsoft.com/office/drawing/2014/main" id="{10BD5AA8-3D26-6A42-8F5D-739C6CD47C22}"/>
              </a:ext>
            </a:extLst>
          </p:cNvPr>
          <p:cNvSpPr>
            <a:spLocks noChangeAspect="1"/>
          </p:cNvSpPr>
          <p:nvPr/>
        </p:nvSpPr>
        <p:spPr>
          <a:xfrm>
            <a:off x="7451427" y="3416845"/>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63" name="Straight Arrow Connector 62">
            <a:extLst>
              <a:ext uri="{FF2B5EF4-FFF2-40B4-BE49-F238E27FC236}">
                <a16:creationId xmlns:a16="http://schemas.microsoft.com/office/drawing/2014/main" id="{AFA32433-DF30-5C49-A4EB-ECAB3BC9F70B}"/>
              </a:ext>
            </a:extLst>
          </p:cNvPr>
          <p:cNvCxnSpPr>
            <a:cxnSpLocks/>
          </p:cNvCxnSpPr>
          <p:nvPr/>
        </p:nvCxnSpPr>
        <p:spPr>
          <a:xfrm>
            <a:off x="8117269" y="3746958"/>
            <a:ext cx="12257" cy="614631"/>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824F1C7-C028-BD42-9C2B-A22D03365542}"/>
              </a:ext>
            </a:extLst>
          </p:cNvPr>
          <p:cNvCxnSpPr>
            <a:cxnSpLocks/>
          </p:cNvCxnSpPr>
          <p:nvPr/>
        </p:nvCxnSpPr>
        <p:spPr>
          <a:xfrm flipH="1" flipV="1">
            <a:off x="6308884" y="3250647"/>
            <a:ext cx="1142543" cy="268408"/>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sp>
        <p:nvSpPr>
          <p:cNvPr id="58" name="Can 57">
            <a:extLst>
              <a:ext uri="{FF2B5EF4-FFF2-40B4-BE49-F238E27FC236}">
                <a16:creationId xmlns:a16="http://schemas.microsoft.com/office/drawing/2014/main" id="{62811B09-68C0-3E4E-AF76-C014FA062586}"/>
              </a:ext>
            </a:extLst>
          </p:cNvPr>
          <p:cNvSpPr/>
          <p:nvPr/>
        </p:nvSpPr>
        <p:spPr bwMode="gray">
          <a:xfrm>
            <a:off x="9866143" y="2622965"/>
            <a:ext cx="902476" cy="526703"/>
          </a:xfrm>
          <a:prstGeom prst="can">
            <a:avLst/>
          </a:prstGeom>
          <a:solidFill>
            <a:srgbClr val="00B0F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Secrets</a:t>
            </a:r>
          </a:p>
        </p:txBody>
      </p:sp>
      <p:grpSp>
        <p:nvGrpSpPr>
          <p:cNvPr id="5" name="Group 4"/>
          <p:cNvGrpSpPr/>
          <p:nvPr/>
        </p:nvGrpSpPr>
        <p:grpSpPr>
          <a:xfrm>
            <a:off x="5560338" y="4706262"/>
            <a:ext cx="432379" cy="464041"/>
            <a:chOff x="5555396" y="4727369"/>
            <a:chExt cx="432379" cy="464041"/>
          </a:xfrm>
        </p:grpSpPr>
        <p:pic>
          <p:nvPicPr>
            <p:cNvPr id="56" name="Picture 55">
              <a:extLst>
                <a:ext uri="{FF2B5EF4-FFF2-40B4-BE49-F238E27FC236}">
                  <a16:creationId xmlns:a16="http://schemas.microsoft.com/office/drawing/2014/main"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57" name="TextBox 56">
              <a:extLst>
                <a:ext uri="{FF2B5EF4-FFF2-40B4-BE49-F238E27FC236}">
                  <a16:creationId xmlns:a16="http://schemas.microsoft.com/office/drawing/2014/main" id="{932920A9-AFC1-864E-9F41-90A58A8A2BB8}"/>
                </a:ext>
              </a:extLst>
            </p:cNvPr>
            <p:cNvSpPr txBox="1"/>
            <p:nvPr/>
          </p:nvSpPr>
          <p:spPr>
            <a:xfrm>
              <a:off x="5622975" y="4887624"/>
              <a:ext cx="228567" cy="136344"/>
            </a:xfrm>
            <a:prstGeom prst="rect">
              <a:avLst/>
            </a:prstGeom>
            <a:noFill/>
          </p:spPr>
          <p:txBody>
            <a:bodyPr wrap="square" lIns="0" tIns="0" rIns="0" bIns="0" rtlCol="0">
              <a:noAutofit/>
            </a:bodyPr>
            <a:lstStyle/>
            <a:p>
              <a:pPr algn="ctr">
                <a:lnSpc>
                  <a:spcPct val="90000"/>
                </a:lnSpc>
              </a:pPr>
              <a:r>
                <a:rPr lang="en-US" sz="1200" dirty="0" err="1">
                  <a:solidFill>
                    <a:schemeClr val="bg1"/>
                  </a:solidFill>
                </a:rPr>
                <a:t>Init</a:t>
              </a:r>
              <a:endParaRPr lang="en-US" sz="1200" dirty="0">
                <a:solidFill>
                  <a:schemeClr val="bg1"/>
                </a:solidFill>
              </a:endParaRPr>
            </a:p>
          </p:txBody>
        </p:sp>
      </p:grpSp>
      <p:grpSp>
        <p:nvGrpSpPr>
          <p:cNvPr id="64" name="Group 63"/>
          <p:cNvGrpSpPr/>
          <p:nvPr/>
        </p:nvGrpSpPr>
        <p:grpSpPr>
          <a:xfrm>
            <a:off x="6811564" y="4618512"/>
            <a:ext cx="432379" cy="464041"/>
            <a:chOff x="5555396" y="4727369"/>
            <a:chExt cx="432379" cy="464041"/>
          </a:xfrm>
        </p:grpSpPr>
        <p:pic>
          <p:nvPicPr>
            <p:cNvPr id="65" name="Picture 64">
              <a:extLst>
                <a:ext uri="{FF2B5EF4-FFF2-40B4-BE49-F238E27FC236}">
                  <a16:creationId xmlns:a16="http://schemas.microsoft.com/office/drawing/2014/main"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66" name="TextBox 65">
              <a:extLst>
                <a:ext uri="{FF2B5EF4-FFF2-40B4-BE49-F238E27FC236}">
                  <a16:creationId xmlns:a16="http://schemas.microsoft.com/office/drawing/2014/main" id="{932920A9-AFC1-864E-9F41-90A58A8A2BB8}"/>
                </a:ext>
              </a:extLst>
            </p:cNvPr>
            <p:cNvSpPr txBox="1"/>
            <p:nvPr/>
          </p:nvSpPr>
          <p:spPr>
            <a:xfrm>
              <a:off x="5633488" y="4883549"/>
              <a:ext cx="228567" cy="136344"/>
            </a:xfrm>
            <a:prstGeom prst="rect">
              <a:avLst/>
            </a:prstGeom>
            <a:noFill/>
          </p:spPr>
          <p:txBody>
            <a:bodyPr wrap="square" lIns="0" tIns="0" rIns="0" bIns="0" rtlCol="0">
              <a:noAutofit/>
            </a:bodyPr>
            <a:lstStyle/>
            <a:p>
              <a:pPr algn="ctr">
                <a:lnSpc>
                  <a:spcPct val="90000"/>
                </a:lnSpc>
              </a:pPr>
              <a:r>
                <a:rPr lang="en-US" sz="1200" dirty="0" err="1">
                  <a:solidFill>
                    <a:schemeClr val="bg1"/>
                  </a:solidFill>
                </a:rPr>
                <a:t>Init</a:t>
              </a:r>
              <a:endParaRPr lang="en-US" sz="1200" dirty="0">
                <a:solidFill>
                  <a:schemeClr val="bg1"/>
                </a:solidFill>
              </a:endParaRPr>
            </a:p>
          </p:txBody>
        </p:sp>
      </p:grpSp>
      <p:sp>
        <p:nvSpPr>
          <p:cNvPr id="67" name="Rectangle 66">
            <a:extLst>
              <a:ext uri="{FF2B5EF4-FFF2-40B4-BE49-F238E27FC236}">
                <a16:creationId xmlns:a16="http://schemas.microsoft.com/office/drawing/2014/main" id="{D1F11BD5-2526-464F-B342-1133415C91F1}"/>
              </a:ext>
            </a:extLst>
          </p:cNvPr>
          <p:cNvSpPr>
            <a:spLocks noChangeAspect="1"/>
          </p:cNvSpPr>
          <p:nvPr/>
        </p:nvSpPr>
        <p:spPr>
          <a:xfrm>
            <a:off x="7627049" y="4554177"/>
            <a:ext cx="77525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3</a:t>
            </a:r>
          </a:p>
        </p:txBody>
      </p:sp>
      <p:pic>
        <p:nvPicPr>
          <p:cNvPr id="68" name="Picture 67">
            <a:extLst>
              <a:ext uri="{FF2B5EF4-FFF2-40B4-BE49-F238E27FC236}">
                <a16:creationId xmlns:a16="http://schemas.microsoft.com/office/drawing/2014/main"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9923" y="4624970"/>
            <a:ext cx="432379" cy="464041"/>
          </a:xfrm>
          <a:prstGeom prst="rect">
            <a:avLst/>
          </a:prstGeom>
        </p:spPr>
      </p:pic>
      <p:sp>
        <p:nvSpPr>
          <p:cNvPr id="69" name="TextBox 68">
            <a:extLst>
              <a:ext uri="{FF2B5EF4-FFF2-40B4-BE49-F238E27FC236}">
                <a16:creationId xmlns:a16="http://schemas.microsoft.com/office/drawing/2014/main" id="{C2195648-8A13-6E43-9AD4-7B43EF64678D}"/>
              </a:ext>
            </a:extLst>
          </p:cNvPr>
          <p:cNvSpPr txBox="1"/>
          <p:nvPr/>
        </p:nvSpPr>
        <p:spPr>
          <a:xfrm>
            <a:off x="8000702" y="4804227"/>
            <a:ext cx="315657" cy="112853"/>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grpSp>
        <p:nvGrpSpPr>
          <p:cNvPr id="70" name="Group 69"/>
          <p:cNvGrpSpPr/>
          <p:nvPr/>
        </p:nvGrpSpPr>
        <p:grpSpPr>
          <a:xfrm>
            <a:off x="7633090" y="4631850"/>
            <a:ext cx="432379" cy="464041"/>
            <a:chOff x="5555396" y="4727369"/>
            <a:chExt cx="432379" cy="464041"/>
          </a:xfrm>
        </p:grpSpPr>
        <p:pic>
          <p:nvPicPr>
            <p:cNvPr id="71" name="Picture 70">
              <a:extLst>
                <a:ext uri="{FF2B5EF4-FFF2-40B4-BE49-F238E27FC236}">
                  <a16:creationId xmlns:a16="http://schemas.microsoft.com/office/drawing/2014/main"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72" name="TextBox 71">
              <a:extLst>
                <a:ext uri="{FF2B5EF4-FFF2-40B4-BE49-F238E27FC236}">
                  <a16:creationId xmlns:a16="http://schemas.microsoft.com/office/drawing/2014/main" id="{932920A9-AFC1-864E-9F41-90A58A8A2BB8}"/>
                </a:ext>
              </a:extLst>
            </p:cNvPr>
            <p:cNvSpPr txBox="1"/>
            <p:nvPr/>
          </p:nvSpPr>
          <p:spPr>
            <a:xfrm>
              <a:off x="5624417" y="4893818"/>
              <a:ext cx="228567" cy="136344"/>
            </a:xfrm>
            <a:prstGeom prst="rect">
              <a:avLst/>
            </a:prstGeom>
            <a:noFill/>
          </p:spPr>
          <p:txBody>
            <a:bodyPr wrap="square" lIns="0" tIns="0" rIns="0" bIns="0" rtlCol="0">
              <a:noAutofit/>
            </a:bodyPr>
            <a:lstStyle/>
            <a:p>
              <a:pPr algn="ctr">
                <a:lnSpc>
                  <a:spcPct val="90000"/>
                </a:lnSpc>
              </a:pPr>
              <a:r>
                <a:rPr lang="en-US" sz="1200" dirty="0" err="1">
                  <a:solidFill>
                    <a:schemeClr val="bg1"/>
                  </a:solidFill>
                </a:rPr>
                <a:t>Init</a:t>
              </a:r>
              <a:endParaRPr lang="en-US" sz="1200" dirty="0">
                <a:solidFill>
                  <a:schemeClr val="bg1"/>
                </a:solidFill>
              </a:endParaRPr>
            </a:p>
          </p:txBody>
        </p:sp>
      </p:grpSp>
      <p:sp>
        <p:nvSpPr>
          <p:cNvPr id="78" name="Rectangle 77">
            <a:extLst>
              <a:ext uri="{FF2B5EF4-FFF2-40B4-BE49-F238E27FC236}">
                <a16:creationId xmlns:a16="http://schemas.microsoft.com/office/drawing/2014/main" id="{D1F11BD5-2526-464F-B342-1133415C91F1}"/>
              </a:ext>
            </a:extLst>
          </p:cNvPr>
          <p:cNvSpPr>
            <a:spLocks noChangeAspect="1"/>
          </p:cNvSpPr>
          <p:nvPr/>
        </p:nvSpPr>
        <p:spPr>
          <a:xfrm>
            <a:off x="8443957" y="4555428"/>
            <a:ext cx="775253" cy="705497"/>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4</a:t>
            </a:r>
          </a:p>
        </p:txBody>
      </p:sp>
      <p:pic>
        <p:nvPicPr>
          <p:cNvPr id="79" name="Picture 78">
            <a:extLst>
              <a:ext uri="{FF2B5EF4-FFF2-40B4-BE49-F238E27FC236}">
                <a16:creationId xmlns:a16="http://schemas.microsoft.com/office/drawing/2014/main"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6831" y="4626221"/>
            <a:ext cx="432379" cy="464041"/>
          </a:xfrm>
          <a:prstGeom prst="rect">
            <a:avLst/>
          </a:prstGeom>
        </p:spPr>
      </p:pic>
      <p:sp>
        <p:nvSpPr>
          <p:cNvPr id="80" name="TextBox 79">
            <a:extLst>
              <a:ext uri="{FF2B5EF4-FFF2-40B4-BE49-F238E27FC236}">
                <a16:creationId xmlns:a16="http://schemas.microsoft.com/office/drawing/2014/main" id="{C2195648-8A13-6E43-9AD4-7B43EF64678D}"/>
              </a:ext>
            </a:extLst>
          </p:cNvPr>
          <p:cNvSpPr txBox="1"/>
          <p:nvPr/>
        </p:nvSpPr>
        <p:spPr>
          <a:xfrm>
            <a:off x="8818818" y="4795445"/>
            <a:ext cx="315657" cy="112853"/>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grpSp>
        <p:nvGrpSpPr>
          <p:cNvPr id="81" name="Group 80"/>
          <p:cNvGrpSpPr/>
          <p:nvPr/>
        </p:nvGrpSpPr>
        <p:grpSpPr>
          <a:xfrm>
            <a:off x="8449998" y="4633101"/>
            <a:ext cx="432379" cy="464041"/>
            <a:chOff x="5555396" y="4727369"/>
            <a:chExt cx="432379" cy="464041"/>
          </a:xfrm>
        </p:grpSpPr>
        <p:pic>
          <p:nvPicPr>
            <p:cNvPr id="84" name="Picture 83">
              <a:extLst>
                <a:ext uri="{FF2B5EF4-FFF2-40B4-BE49-F238E27FC236}">
                  <a16:creationId xmlns:a16="http://schemas.microsoft.com/office/drawing/2014/main"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86" name="TextBox 85">
              <a:extLst>
                <a:ext uri="{FF2B5EF4-FFF2-40B4-BE49-F238E27FC236}">
                  <a16:creationId xmlns:a16="http://schemas.microsoft.com/office/drawing/2014/main" id="{932920A9-AFC1-864E-9F41-90A58A8A2BB8}"/>
                </a:ext>
              </a:extLst>
            </p:cNvPr>
            <p:cNvSpPr txBox="1"/>
            <p:nvPr/>
          </p:nvSpPr>
          <p:spPr>
            <a:xfrm>
              <a:off x="5632088" y="4883086"/>
              <a:ext cx="228567" cy="136344"/>
            </a:xfrm>
            <a:prstGeom prst="rect">
              <a:avLst/>
            </a:prstGeom>
            <a:noFill/>
          </p:spPr>
          <p:txBody>
            <a:bodyPr wrap="square" lIns="0" tIns="0" rIns="0" bIns="0" rtlCol="0">
              <a:noAutofit/>
            </a:bodyPr>
            <a:lstStyle/>
            <a:p>
              <a:pPr algn="ctr">
                <a:lnSpc>
                  <a:spcPct val="90000"/>
                </a:lnSpc>
              </a:pPr>
              <a:r>
                <a:rPr lang="en-US" sz="1200" dirty="0" err="1">
                  <a:solidFill>
                    <a:schemeClr val="bg1"/>
                  </a:solidFill>
                </a:rPr>
                <a:t>Init</a:t>
              </a:r>
              <a:endParaRPr lang="en-US" sz="1200" dirty="0">
                <a:solidFill>
                  <a:schemeClr val="bg1"/>
                </a:solidFill>
              </a:endParaRPr>
            </a:p>
          </p:txBody>
        </p:sp>
      </p:grpSp>
      <p:sp>
        <p:nvSpPr>
          <p:cNvPr id="89" name="TextBox 88"/>
          <p:cNvSpPr txBox="1"/>
          <p:nvPr/>
        </p:nvSpPr>
        <p:spPr>
          <a:xfrm>
            <a:off x="518440" y="2040329"/>
            <a:ext cx="3359852" cy="3949316"/>
          </a:xfrm>
          <a:prstGeom prst="rect">
            <a:avLst/>
          </a:prstGeom>
          <a:noFill/>
        </p:spPr>
        <p:txBody>
          <a:bodyPr wrap="square" lIns="0" tIns="0" rIns="0" bIns="0" rtlCol="0">
            <a:noAutofit/>
          </a:bodyPr>
          <a:lstStyle/>
          <a:p>
            <a:pPr marL="285750" indent="-285750">
              <a:lnSpc>
                <a:spcPct val="90000"/>
              </a:lnSpc>
              <a:buFont typeface="Arial" charset="0"/>
              <a:buChar char="•"/>
            </a:pPr>
            <a:r>
              <a:rPr lang="en-US" sz="2000" dirty="0" err="1">
                <a:latin typeface="Oracle Sans" charset="0"/>
                <a:ea typeface="Oracle Sans" charset="0"/>
                <a:cs typeface="Oracle Sans" charset="0"/>
              </a:rPr>
              <a:t>Init</a:t>
            </a:r>
            <a:r>
              <a:rPr lang="en-US" sz="2000" dirty="0">
                <a:latin typeface="Oracle Sans" charset="0"/>
                <a:ea typeface="Oracle Sans" charset="0"/>
                <a:cs typeface="Oracle Sans" charset="0"/>
              </a:rPr>
              <a:t> containers run in the same pod as the WebLogic servers</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err="1">
                <a:latin typeface="Oracle Sans" charset="0"/>
                <a:ea typeface="Oracle Sans" charset="0"/>
                <a:cs typeface="Oracle Sans" charset="0"/>
              </a:rPr>
              <a:t>Init</a:t>
            </a:r>
            <a:r>
              <a:rPr lang="en-US" sz="2000" dirty="0">
                <a:latin typeface="Oracle Sans" charset="0"/>
                <a:ea typeface="Oracle Sans" charset="0"/>
                <a:cs typeface="Oracle Sans" charset="0"/>
              </a:rPr>
              <a:t> containers can be used to perform some initialization action before the server is started</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Example: Change permissions in PV before the domain home is persisted</a:t>
            </a:r>
          </a:p>
        </p:txBody>
      </p:sp>
      <p:cxnSp>
        <p:nvCxnSpPr>
          <p:cNvPr id="13" name="Straight Arrow Connector 12"/>
          <p:cNvCxnSpPr/>
          <p:nvPr/>
        </p:nvCxnSpPr>
        <p:spPr>
          <a:xfrm>
            <a:off x="6899583" y="5016463"/>
            <a:ext cx="0" cy="62999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930795" y="5388551"/>
            <a:ext cx="1719376" cy="105647"/>
          </a:xfrm>
          <a:prstGeom prst="rect">
            <a:avLst/>
          </a:prstGeom>
          <a:noFill/>
        </p:spPr>
        <p:txBody>
          <a:bodyPr wrap="square" lIns="0" tIns="0" rIns="0" bIns="0" rtlCol="0">
            <a:noAutofit/>
          </a:bodyPr>
          <a:lstStyle/>
          <a:p>
            <a:pPr>
              <a:lnSpc>
                <a:spcPct val="90000"/>
              </a:lnSpc>
            </a:pPr>
            <a:r>
              <a:rPr lang="en-US" sz="1000" b="1" dirty="0">
                <a:solidFill>
                  <a:schemeClr val="tx1">
                    <a:lumMod val="50000"/>
                  </a:schemeClr>
                </a:solidFill>
              </a:rPr>
              <a:t>Change permissions of directory</a:t>
            </a:r>
          </a:p>
        </p:txBody>
      </p:sp>
      <p:sp>
        <p:nvSpPr>
          <p:cNvPr id="99" name="Can 98">
            <a:extLst>
              <a:ext uri="{FF2B5EF4-FFF2-40B4-BE49-F238E27FC236}">
                <a16:creationId xmlns:a16="http://schemas.microsoft.com/office/drawing/2014/main" id="{1544A789-1A76-CE46-A90C-42ACF567AD07}"/>
              </a:ext>
            </a:extLst>
          </p:cNvPr>
          <p:cNvSpPr/>
          <p:nvPr/>
        </p:nvSpPr>
        <p:spPr bwMode="gray">
          <a:xfrm>
            <a:off x="6393419" y="5657400"/>
            <a:ext cx="3557915" cy="387374"/>
          </a:xfrm>
          <a:prstGeom prst="can">
            <a:avLst/>
          </a:prstGeom>
          <a:solidFill>
            <a:schemeClr val="accent6">
              <a:lumMod val="60000"/>
              <a:lumOff val="40000"/>
            </a:schemeClr>
          </a:solid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100" name="Rounded Rectangle 99">
            <a:extLst>
              <a:ext uri="{FF2B5EF4-FFF2-40B4-BE49-F238E27FC236}">
                <a16:creationId xmlns:a16="http://schemas.microsoft.com/office/drawing/2014/main" id="{F6D0395F-1EF1-9842-9409-9A5B82E61250}"/>
              </a:ext>
            </a:extLst>
          </p:cNvPr>
          <p:cNvSpPr/>
          <p:nvPr/>
        </p:nvSpPr>
        <p:spPr bwMode="gray">
          <a:xfrm>
            <a:off x="6681441" y="5786278"/>
            <a:ext cx="716839" cy="214534"/>
          </a:xfrm>
          <a:prstGeom prst="roundRect">
            <a:avLst/>
          </a:prstGeom>
          <a:solidFill>
            <a:srgbClr val="7030A0"/>
          </a:solidFill>
          <a:ln w="1587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Logs </a:t>
            </a:r>
          </a:p>
        </p:txBody>
      </p:sp>
      <p:sp>
        <p:nvSpPr>
          <p:cNvPr id="101" name="Rounded Rectangle 100">
            <a:extLst>
              <a:ext uri="{FF2B5EF4-FFF2-40B4-BE49-F238E27FC236}">
                <a16:creationId xmlns:a16="http://schemas.microsoft.com/office/drawing/2014/main" id="{FAAEA052-724D-1746-82B0-5BFA237D7A04}"/>
              </a:ext>
            </a:extLst>
          </p:cNvPr>
          <p:cNvSpPr/>
          <p:nvPr/>
        </p:nvSpPr>
        <p:spPr bwMode="gray">
          <a:xfrm>
            <a:off x="8825452" y="5786278"/>
            <a:ext cx="964066" cy="214534"/>
          </a:xfrm>
          <a:prstGeom prst="roundRect">
            <a:avLst/>
          </a:prstGeom>
          <a:solidFill>
            <a:srgbClr val="92D050"/>
          </a:solidFill>
          <a:ln w="1587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Application</a:t>
            </a:r>
          </a:p>
        </p:txBody>
      </p:sp>
      <p:sp>
        <p:nvSpPr>
          <p:cNvPr id="102" name="Rounded Rectangle 101">
            <a:extLst>
              <a:ext uri="{FF2B5EF4-FFF2-40B4-BE49-F238E27FC236}">
                <a16:creationId xmlns:a16="http://schemas.microsoft.com/office/drawing/2014/main" id="{95BD53A5-5028-B34A-BB4A-3CE25FFFC744}"/>
              </a:ext>
            </a:extLst>
          </p:cNvPr>
          <p:cNvSpPr/>
          <p:nvPr/>
        </p:nvSpPr>
        <p:spPr bwMode="gray">
          <a:xfrm>
            <a:off x="7474296" y="5786277"/>
            <a:ext cx="1272495" cy="214535"/>
          </a:xfrm>
          <a:prstGeom prst="roundRect">
            <a:avLst/>
          </a:prstGeom>
          <a:solidFill>
            <a:schemeClr val="accent2"/>
          </a:solidFill>
          <a:ln w="1587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Domain </a:t>
            </a:r>
          </a:p>
        </p:txBody>
      </p:sp>
      <p:pic>
        <p:nvPicPr>
          <p:cNvPr id="105" name="Picture 104">
            <a:extLst>
              <a:ext uri="{FF2B5EF4-FFF2-40B4-BE49-F238E27FC236}">
                <a16:creationId xmlns:a16="http://schemas.microsoft.com/office/drawing/2014/main" id="{0ADE546A-3E8B-BD43-B23A-0ED8799BA595}"/>
              </a:ext>
            </a:extLst>
          </p:cNvPr>
          <p:cNvPicPr>
            <a:picLocks noChangeAspect="1"/>
          </p:cNvPicPr>
          <p:nvPr/>
        </p:nvPicPr>
        <p:blipFill>
          <a:blip r:embed="rId5"/>
          <a:stretch>
            <a:fillRect/>
          </a:stretch>
        </p:blipFill>
        <p:spPr>
          <a:xfrm>
            <a:off x="10024663" y="3250647"/>
            <a:ext cx="716377" cy="551519"/>
          </a:xfrm>
          <a:prstGeom prst="rect">
            <a:avLst/>
          </a:prstGeom>
        </p:spPr>
      </p:pic>
      <p:sp>
        <p:nvSpPr>
          <p:cNvPr id="115" name="Rectangle 114">
            <a:extLst>
              <a:ext uri="{FF2B5EF4-FFF2-40B4-BE49-F238E27FC236}">
                <a16:creationId xmlns:a16="http://schemas.microsoft.com/office/drawing/2014/main" id="{D07410AA-0518-B044-A148-6C0647BDF4D1}"/>
              </a:ext>
            </a:extLst>
          </p:cNvPr>
          <p:cNvSpPr>
            <a:spLocks noChangeAspect="1"/>
          </p:cNvSpPr>
          <p:nvPr/>
        </p:nvSpPr>
        <p:spPr>
          <a:xfrm>
            <a:off x="7365323" y="2485296"/>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77" name="TextBox 76">
            <a:extLst>
              <a:ext uri="{FF2B5EF4-FFF2-40B4-BE49-F238E27FC236}">
                <a16:creationId xmlns:a16="http://schemas.microsoft.com/office/drawing/2014/main" id="{CEE9F2B9-73BD-344A-8AF7-863CCA9ADCD6}"/>
              </a:ext>
            </a:extLst>
          </p:cNvPr>
          <p:cNvSpPr txBox="1"/>
          <p:nvPr/>
        </p:nvSpPr>
        <p:spPr>
          <a:xfrm>
            <a:off x="7102130" y="1147271"/>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90" name="Rectangle 89">
            <a:extLst>
              <a:ext uri="{FF2B5EF4-FFF2-40B4-BE49-F238E27FC236}">
                <a16:creationId xmlns:a16="http://schemas.microsoft.com/office/drawing/2014/main" id="{4F3B35AE-EADC-C94C-8878-D9811265164A}"/>
              </a:ext>
            </a:extLst>
          </p:cNvPr>
          <p:cNvSpPr>
            <a:spLocks noChangeAspect="1"/>
          </p:cNvSpPr>
          <p:nvPr/>
        </p:nvSpPr>
        <p:spPr>
          <a:xfrm>
            <a:off x="5229701" y="1510673"/>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92" name="Rectangle 91">
            <a:extLst>
              <a:ext uri="{FF2B5EF4-FFF2-40B4-BE49-F238E27FC236}">
                <a16:creationId xmlns:a16="http://schemas.microsoft.com/office/drawing/2014/main" id="{73E10B94-67BF-884E-9A8F-0DEACBC46192}"/>
              </a:ext>
            </a:extLst>
          </p:cNvPr>
          <p:cNvSpPr/>
          <p:nvPr/>
        </p:nvSpPr>
        <p:spPr bwMode="gray">
          <a:xfrm>
            <a:off x="5318214" y="1566428"/>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93" name="Picture 92">
            <a:extLst>
              <a:ext uri="{FF2B5EF4-FFF2-40B4-BE49-F238E27FC236}">
                <a16:creationId xmlns:a16="http://schemas.microsoft.com/office/drawing/2014/main" id="{5DD1DDDD-242E-AE4A-AC7E-B26401885A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5983" y="1613310"/>
            <a:ext cx="661748" cy="591809"/>
          </a:xfrm>
          <a:prstGeom prst="rect">
            <a:avLst/>
          </a:prstGeom>
        </p:spPr>
      </p:pic>
      <p:sp>
        <p:nvSpPr>
          <p:cNvPr id="94" name="TextBox 93">
            <a:extLst>
              <a:ext uri="{FF2B5EF4-FFF2-40B4-BE49-F238E27FC236}">
                <a16:creationId xmlns:a16="http://schemas.microsoft.com/office/drawing/2014/main" id="{2F986C83-6866-BB4D-ABB9-AA1FE4F1BA61}"/>
              </a:ext>
            </a:extLst>
          </p:cNvPr>
          <p:cNvSpPr txBox="1"/>
          <p:nvPr/>
        </p:nvSpPr>
        <p:spPr>
          <a:xfrm>
            <a:off x="5255528" y="1259297"/>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97" name="Rectangle 96">
            <a:extLst>
              <a:ext uri="{FF2B5EF4-FFF2-40B4-BE49-F238E27FC236}">
                <a16:creationId xmlns:a16="http://schemas.microsoft.com/office/drawing/2014/main" id="{EB948987-07AE-AC44-97BB-4CB427116AC3}"/>
              </a:ext>
            </a:extLst>
          </p:cNvPr>
          <p:cNvSpPr/>
          <p:nvPr/>
        </p:nvSpPr>
        <p:spPr bwMode="gray">
          <a:xfrm>
            <a:off x="5318215" y="1937235"/>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Tree>
    <p:extLst>
      <p:ext uri="{BB962C8B-B14F-4D97-AF65-F5344CB8AC3E}">
        <p14:creationId xmlns:p14="http://schemas.microsoft.com/office/powerpoint/2010/main" val="143029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Sidecar Containers</a:t>
            </a:r>
            <a:endParaRPr sz="28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id="{695C65E8-727B-EA41-8753-F62DED6A3568}"/>
              </a:ext>
            </a:extLst>
          </p:cNvPr>
          <p:cNvPicPr>
            <a:picLocks noChangeAspect="1"/>
          </p:cNvPicPr>
          <p:nvPr/>
        </p:nvPicPr>
        <p:blipFill>
          <a:blip r:embed="rId3"/>
          <a:stretch>
            <a:fillRect/>
          </a:stretch>
        </p:blipFill>
        <p:spPr>
          <a:xfrm>
            <a:off x="4319589" y="981180"/>
            <a:ext cx="7307973" cy="5381996"/>
          </a:xfrm>
          <a:prstGeom prst="rect">
            <a:avLst/>
          </a:prstGeom>
        </p:spPr>
      </p:pic>
      <p:pic>
        <p:nvPicPr>
          <p:cNvPr id="74" name="Picture 73">
            <a:extLst>
              <a:ext uri="{FF2B5EF4-FFF2-40B4-BE49-F238E27FC236}">
                <a16:creationId xmlns:a16="http://schemas.microsoft.com/office/drawing/2014/main" id="{67D3133C-C736-5A47-AD53-C99DEDD3DE4A}"/>
              </a:ext>
            </a:extLst>
          </p:cNvPr>
          <p:cNvPicPr>
            <a:picLocks noChangeAspect="1"/>
          </p:cNvPicPr>
          <p:nvPr/>
        </p:nvPicPr>
        <p:blipFill>
          <a:blip r:embed="rId3"/>
          <a:stretch>
            <a:fillRect/>
          </a:stretch>
        </p:blipFill>
        <p:spPr>
          <a:xfrm>
            <a:off x="4834731" y="2422446"/>
            <a:ext cx="6375185" cy="3778747"/>
          </a:xfrm>
          <a:prstGeom prst="rect">
            <a:avLst/>
          </a:prstGeom>
        </p:spPr>
      </p:pic>
      <p:sp>
        <p:nvSpPr>
          <p:cNvPr id="132" name="TextBox 131">
            <a:extLst>
              <a:ext uri="{FF2B5EF4-FFF2-40B4-BE49-F238E27FC236}">
                <a16:creationId xmlns:a16="http://schemas.microsoft.com/office/drawing/2014/main" id="{64D87DA3-3499-BE4F-8BE9-7C73B448B210}"/>
              </a:ext>
            </a:extLst>
          </p:cNvPr>
          <p:cNvSpPr txBox="1"/>
          <p:nvPr/>
        </p:nvSpPr>
        <p:spPr>
          <a:xfrm>
            <a:off x="9181402" y="3959650"/>
            <a:ext cx="1735585" cy="191060"/>
          </a:xfrm>
          <a:prstGeom prst="rect">
            <a:avLst/>
          </a:prstGeom>
          <a:noFill/>
        </p:spPr>
        <p:txBody>
          <a:bodyPr wrap="square" lIns="0" tIns="0" rIns="0" bIns="0" rtlCol="0">
            <a:noAutofit/>
          </a:bodyPr>
          <a:lstStyle/>
          <a:p>
            <a:pPr algn="ctr">
              <a:lnSpc>
                <a:spcPct val="90000"/>
              </a:lnSpc>
            </a:pPr>
            <a:r>
              <a:rPr lang="en-US" sz="1400" dirty="0"/>
              <a:t>WebLogic Domain(s)</a:t>
            </a:r>
          </a:p>
        </p:txBody>
      </p:sp>
      <p:sp>
        <p:nvSpPr>
          <p:cNvPr id="60" name="Can 59">
            <a:extLst>
              <a:ext uri="{FF2B5EF4-FFF2-40B4-BE49-F238E27FC236}">
                <a16:creationId xmlns:a16="http://schemas.microsoft.com/office/drawing/2014/main" id="{1414AB89-CA5E-B045-B0D0-FD0AC3548F31}"/>
              </a:ext>
            </a:extLst>
          </p:cNvPr>
          <p:cNvSpPr/>
          <p:nvPr/>
        </p:nvSpPr>
        <p:spPr bwMode="gray">
          <a:xfrm>
            <a:off x="7078933" y="2551739"/>
            <a:ext cx="999540" cy="711851"/>
          </a:xfrm>
          <a:prstGeom prst="can">
            <a:avLst/>
          </a:prstGeom>
          <a:solidFill>
            <a:srgbClr val="00B0F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Domain CR</a:t>
            </a:r>
          </a:p>
        </p:txBody>
      </p:sp>
      <p:sp>
        <p:nvSpPr>
          <p:cNvPr id="61" name="Oval 60">
            <a:extLst>
              <a:ext uri="{FF2B5EF4-FFF2-40B4-BE49-F238E27FC236}">
                <a16:creationId xmlns:a16="http://schemas.microsoft.com/office/drawing/2014/main" id="{10BD5AA8-3D26-6A42-8F5D-739C6CD47C22}"/>
              </a:ext>
            </a:extLst>
          </p:cNvPr>
          <p:cNvSpPr>
            <a:spLocks noChangeAspect="1"/>
          </p:cNvSpPr>
          <p:nvPr/>
        </p:nvSpPr>
        <p:spPr>
          <a:xfrm>
            <a:off x="8163013" y="3401467"/>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63" name="Straight Arrow Connector 62">
            <a:extLst>
              <a:ext uri="{FF2B5EF4-FFF2-40B4-BE49-F238E27FC236}">
                <a16:creationId xmlns:a16="http://schemas.microsoft.com/office/drawing/2014/main" id="{AFA32433-DF30-5C49-A4EB-ECAB3BC9F70B}"/>
              </a:ext>
            </a:extLst>
          </p:cNvPr>
          <p:cNvCxnSpPr>
            <a:cxnSpLocks/>
          </p:cNvCxnSpPr>
          <p:nvPr/>
        </p:nvCxnSpPr>
        <p:spPr>
          <a:xfrm>
            <a:off x="8828855" y="3731580"/>
            <a:ext cx="12257" cy="614631"/>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B824F1C7-C028-BD42-9C2B-A22D03365542}"/>
              </a:ext>
            </a:extLst>
          </p:cNvPr>
          <p:cNvCxnSpPr>
            <a:cxnSpLocks/>
            <a:stCxn id="61" idx="2"/>
            <a:endCxn id="60" idx="3"/>
          </p:cNvCxnSpPr>
          <p:nvPr/>
        </p:nvCxnSpPr>
        <p:spPr>
          <a:xfrm flipH="1" flipV="1">
            <a:off x="7578703" y="3263590"/>
            <a:ext cx="584310" cy="299493"/>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sp>
        <p:nvSpPr>
          <p:cNvPr id="58" name="Can 57">
            <a:extLst>
              <a:ext uri="{FF2B5EF4-FFF2-40B4-BE49-F238E27FC236}">
                <a16:creationId xmlns:a16="http://schemas.microsoft.com/office/drawing/2014/main" id="{62811B09-68C0-3E4E-AF76-C014FA062586}"/>
              </a:ext>
            </a:extLst>
          </p:cNvPr>
          <p:cNvSpPr/>
          <p:nvPr/>
        </p:nvSpPr>
        <p:spPr bwMode="gray">
          <a:xfrm>
            <a:off x="9866143" y="2622965"/>
            <a:ext cx="902476" cy="526703"/>
          </a:xfrm>
          <a:prstGeom prst="can">
            <a:avLst/>
          </a:prstGeom>
          <a:solidFill>
            <a:srgbClr val="00B0F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Secrets</a:t>
            </a:r>
          </a:p>
        </p:txBody>
      </p:sp>
      <p:sp>
        <p:nvSpPr>
          <p:cNvPr id="89" name="TextBox 88"/>
          <p:cNvSpPr txBox="1"/>
          <p:nvPr/>
        </p:nvSpPr>
        <p:spPr>
          <a:xfrm>
            <a:off x="519378" y="2036683"/>
            <a:ext cx="3482556" cy="3304032"/>
          </a:xfrm>
          <a:prstGeom prst="rect">
            <a:avLst/>
          </a:prstGeom>
          <a:noFill/>
        </p:spPr>
        <p:txBody>
          <a:bodyPr wrap="square" lIns="0" tIns="0" rIns="0" bIns="0" rtlCol="0">
            <a:noAutofit/>
          </a:bodyPr>
          <a:lstStyle/>
          <a:p>
            <a:pPr marL="285750" indent="-285750">
              <a:lnSpc>
                <a:spcPct val="90000"/>
              </a:lnSpc>
              <a:buFont typeface="Arial" charset="0"/>
              <a:buChar char="•"/>
            </a:pPr>
            <a:r>
              <a:rPr lang="en-US" sz="2000" dirty="0">
                <a:latin typeface="Oracle Sans" charset="0"/>
                <a:ea typeface="Oracle Sans" charset="0"/>
                <a:cs typeface="Oracle Sans" charset="0"/>
              </a:rPr>
              <a:t>Sidecar containers run in the same pod as the WebLogic servers</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Sidecar containers can be used to run some process aside the server</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Example: Run Logstash or </a:t>
            </a:r>
            <a:r>
              <a:rPr lang="en-US" sz="2000" dirty="0" err="1">
                <a:latin typeface="Oracle Sans" charset="0"/>
                <a:ea typeface="Oracle Sans" charset="0"/>
                <a:cs typeface="Oracle Sans" charset="0"/>
              </a:rPr>
              <a:t>Fluentd</a:t>
            </a:r>
            <a:r>
              <a:rPr lang="en-US" sz="2000" dirty="0">
                <a:latin typeface="Oracle Sans" charset="0"/>
                <a:ea typeface="Oracle Sans" charset="0"/>
                <a:cs typeface="Oracle Sans" charset="0"/>
              </a:rPr>
              <a:t> in Sidecar to send logs to the Elastic Stack or to </a:t>
            </a:r>
            <a:r>
              <a:rPr lang="en-US" sz="2000" dirty="0" err="1">
                <a:latin typeface="Oracle Sans" charset="0"/>
                <a:ea typeface="Oracle Sans" charset="0"/>
                <a:cs typeface="Oracle Sans" charset="0"/>
              </a:rPr>
              <a:t>Fluentd</a:t>
            </a:r>
            <a:endParaRPr lang="en-US" sz="2000" dirty="0">
              <a:latin typeface="Oracle Sans" charset="0"/>
              <a:ea typeface="Oracle Sans" charset="0"/>
              <a:cs typeface="Oracle Sans" charset="0"/>
            </a:endParaRPr>
          </a:p>
        </p:txBody>
      </p:sp>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548" y="2760479"/>
            <a:ext cx="1833412" cy="815127"/>
          </a:xfrm>
          <a:prstGeom prst="rect">
            <a:avLst/>
          </a:prstGeom>
        </p:spPr>
      </p:pic>
      <p:cxnSp>
        <p:nvCxnSpPr>
          <p:cNvPr id="92" name="Straight Arrow Connector 91"/>
          <p:cNvCxnSpPr>
            <a:cxnSpLocks/>
          </p:cNvCxnSpPr>
          <p:nvPr/>
        </p:nvCxnSpPr>
        <p:spPr>
          <a:xfrm flipH="1" flipV="1">
            <a:off x="5826538" y="3657911"/>
            <a:ext cx="1201216" cy="981214"/>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p:cNvCxnSpPr>
          <p:nvPr/>
        </p:nvCxnSpPr>
        <p:spPr>
          <a:xfrm flipH="1" flipV="1">
            <a:off x="6138102" y="3653279"/>
            <a:ext cx="1743972" cy="981629"/>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cxnSpLocks/>
          </p:cNvCxnSpPr>
          <p:nvPr/>
        </p:nvCxnSpPr>
        <p:spPr>
          <a:xfrm flipH="1" flipV="1">
            <a:off x="6418027" y="3669996"/>
            <a:ext cx="2248161" cy="96494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7" name="Can 96">
            <a:extLst>
              <a:ext uri="{FF2B5EF4-FFF2-40B4-BE49-F238E27FC236}">
                <a16:creationId xmlns:a16="http://schemas.microsoft.com/office/drawing/2014/main" id="{170E6774-F521-FA47-A87F-80C619EB7C2C}"/>
              </a:ext>
            </a:extLst>
          </p:cNvPr>
          <p:cNvSpPr/>
          <p:nvPr/>
        </p:nvSpPr>
        <p:spPr bwMode="gray">
          <a:xfrm>
            <a:off x="6393419" y="5657400"/>
            <a:ext cx="3557915" cy="387374"/>
          </a:xfrm>
          <a:prstGeom prst="can">
            <a:avLst/>
          </a:prstGeom>
          <a:solidFill>
            <a:schemeClr val="accent6">
              <a:lumMod val="60000"/>
              <a:lumOff val="40000"/>
            </a:schemeClr>
          </a:solid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98" name="Rounded Rectangle 97">
            <a:extLst>
              <a:ext uri="{FF2B5EF4-FFF2-40B4-BE49-F238E27FC236}">
                <a16:creationId xmlns:a16="http://schemas.microsoft.com/office/drawing/2014/main" id="{9AFDA283-341B-0347-A42A-9875C389170F}"/>
              </a:ext>
            </a:extLst>
          </p:cNvPr>
          <p:cNvSpPr/>
          <p:nvPr/>
        </p:nvSpPr>
        <p:spPr bwMode="gray">
          <a:xfrm>
            <a:off x="6681441" y="5786278"/>
            <a:ext cx="716839" cy="214534"/>
          </a:xfrm>
          <a:prstGeom prst="roundRect">
            <a:avLst/>
          </a:prstGeom>
          <a:solidFill>
            <a:srgbClr val="7030A0"/>
          </a:solidFill>
          <a:ln w="15875">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Logs </a:t>
            </a:r>
          </a:p>
        </p:txBody>
      </p:sp>
      <p:pic>
        <p:nvPicPr>
          <p:cNvPr id="101" name="Picture 100">
            <a:extLst>
              <a:ext uri="{FF2B5EF4-FFF2-40B4-BE49-F238E27FC236}">
                <a16:creationId xmlns:a16="http://schemas.microsoft.com/office/drawing/2014/main" id="{3FA6BB24-AB42-4845-9000-7AD6B2E5D30D}"/>
              </a:ext>
            </a:extLst>
          </p:cNvPr>
          <p:cNvPicPr>
            <a:picLocks noChangeAspect="1"/>
          </p:cNvPicPr>
          <p:nvPr/>
        </p:nvPicPr>
        <p:blipFill>
          <a:blip r:embed="rId5"/>
          <a:stretch>
            <a:fillRect/>
          </a:stretch>
        </p:blipFill>
        <p:spPr>
          <a:xfrm>
            <a:off x="10024663" y="3250647"/>
            <a:ext cx="716377" cy="551519"/>
          </a:xfrm>
          <a:prstGeom prst="rect">
            <a:avLst/>
          </a:prstGeom>
        </p:spPr>
      </p:pic>
      <p:sp>
        <p:nvSpPr>
          <p:cNvPr id="105" name="Rectangle 104">
            <a:extLst>
              <a:ext uri="{FF2B5EF4-FFF2-40B4-BE49-F238E27FC236}">
                <a16:creationId xmlns:a16="http://schemas.microsoft.com/office/drawing/2014/main" id="{20E94DD5-4F5E-BD4D-8572-6E8C78D524DD}"/>
              </a:ext>
            </a:extLst>
          </p:cNvPr>
          <p:cNvSpPr>
            <a:spLocks noChangeAspect="1"/>
          </p:cNvSpPr>
          <p:nvPr/>
        </p:nvSpPr>
        <p:spPr>
          <a:xfrm>
            <a:off x="8344937" y="2470260"/>
            <a:ext cx="1457146" cy="32519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grpSp>
        <p:nvGrpSpPr>
          <p:cNvPr id="159" name="Group 158">
            <a:extLst>
              <a:ext uri="{FF2B5EF4-FFF2-40B4-BE49-F238E27FC236}">
                <a16:creationId xmlns:a16="http://schemas.microsoft.com/office/drawing/2014/main" id="{49E6456B-E964-D04B-8F04-0045C6599650}"/>
              </a:ext>
            </a:extLst>
          </p:cNvPr>
          <p:cNvGrpSpPr/>
          <p:nvPr/>
        </p:nvGrpSpPr>
        <p:grpSpPr>
          <a:xfrm>
            <a:off x="5428370" y="4370137"/>
            <a:ext cx="5324346" cy="977342"/>
            <a:chOff x="5472583" y="4738998"/>
            <a:chExt cx="5325732" cy="977597"/>
          </a:xfrm>
        </p:grpSpPr>
        <p:sp>
          <p:nvSpPr>
            <p:cNvPr id="160" name="Rectangle 159">
              <a:extLst>
                <a:ext uri="{FF2B5EF4-FFF2-40B4-BE49-F238E27FC236}">
                  <a16:creationId xmlns:a16="http://schemas.microsoft.com/office/drawing/2014/main" id="{347D6594-892B-514A-9490-BE70F3931B45}"/>
                </a:ext>
              </a:extLst>
            </p:cNvPr>
            <p:cNvSpPr>
              <a:spLocks noChangeAspect="1"/>
            </p:cNvSpPr>
            <p:nvPr/>
          </p:nvSpPr>
          <p:spPr>
            <a:xfrm>
              <a:off x="5472583" y="4833129"/>
              <a:ext cx="1023195" cy="862628"/>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1</a:t>
              </a:r>
            </a:p>
          </p:txBody>
        </p:sp>
        <p:pic>
          <p:nvPicPr>
            <p:cNvPr id="161" name="Picture 160">
              <a:extLst>
                <a:ext uri="{FF2B5EF4-FFF2-40B4-BE49-F238E27FC236}">
                  <a16:creationId xmlns:a16="http://schemas.microsoft.com/office/drawing/2014/main" id="{1BE4CCB0-BE37-684C-A0B1-AE6F7AB54C0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16747" y="5071571"/>
              <a:ext cx="432492" cy="464162"/>
            </a:xfrm>
            <a:prstGeom prst="rect">
              <a:avLst/>
            </a:prstGeom>
          </p:spPr>
        </p:pic>
        <p:sp>
          <p:nvSpPr>
            <p:cNvPr id="162" name="Rectangle 161">
              <a:extLst>
                <a:ext uri="{FF2B5EF4-FFF2-40B4-BE49-F238E27FC236}">
                  <a16:creationId xmlns:a16="http://schemas.microsoft.com/office/drawing/2014/main" id="{BA5C2D71-B002-2249-842F-A6C49932BF31}"/>
                </a:ext>
              </a:extLst>
            </p:cNvPr>
            <p:cNvSpPr>
              <a:spLocks noChangeAspect="1"/>
            </p:cNvSpPr>
            <p:nvPr/>
          </p:nvSpPr>
          <p:spPr>
            <a:xfrm>
              <a:off x="6845184" y="4916718"/>
              <a:ext cx="775455" cy="705681"/>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2</a:t>
              </a:r>
            </a:p>
          </p:txBody>
        </p:sp>
        <p:sp>
          <p:nvSpPr>
            <p:cNvPr id="163" name="TextBox 162">
              <a:extLst>
                <a:ext uri="{FF2B5EF4-FFF2-40B4-BE49-F238E27FC236}">
                  <a16:creationId xmlns:a16="http://schemas.microsoft.com/office/drawing/2014/main" id="{9397032A-3E8A-954D-B02B-432FBAD537BB}"/>
                </a:ext>
              </a:extLst>
            </p:cNvPr>
            <p:cNvSpPr txBox="1"/>
            <p:nvPr/>
          </p:nvSpPr>
          <p:spPr>
            <a:xfrm>
              <a:off x="6114246" y="5242365"/>
              <a:ext cx="228627" cy="136380"/>
            </a:xfrm>
            <a:prstGeom prst="rect">
              <a:avLst/>
            </a:prstGeom>
            <a:noFill/>
          </p:spPr>
          <p:txBody>
            <a:bodyPr wrap="square" lIns="0" tIns="0" rIns="0" bIns="0" rtlCol="0">
              <a:noAutofit/>
            </a:bodyPr>
            <a:lstStyle/>
            <a:p>
              <a:pPr>
                <a:lnSpc>
                  <a:spcPct val="90000"/>
                </a:lnSpc>
              </a:pPr>
              <a:r>
                <a:rPr lang="en-US" sz="1200" dirty="0">
                  <a:solidFill>
                    <a:schemeClr val="bg1"/>
                  </a:solidFill>
                </a:rPr>
                <a:t>AS</a:t>
              </a:r>
            </a:p>
          </p:txBody>
        </p:sp>
        <p:pic>
          <p:nvPicPr>
            <p:cNvPr id="164" name="Picture 163">
              <a:extLst>
                <a:ext uri="{FF2B5EF4-FFF2-40B4-BE49-F238E27FC236}">
                  <a16:creationId xmlns:a16="http://schemas.microsoft.com/office/drawing/2014/main" id="{9B1C685A-F84D-AB40-AD51-11AA898A3B4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88148" y="4987530"/>
              <a:ext cx="432492" cy="464162"/>
            </a:xfrm>
            <a:prstGeom prst="rect">
              <a:avLst/>
            </a:prstGeom>
          </p:spPr>
        </p:pic>
        <p:sp>
          <p:nvSpPr>
            <p:cNvPr id="165" name="TextBox 164">
              <a:extLst>
                <a:ext uri="{FF2B5EF4-FFF2-40B4-BE49-F238E27FC236}">
                  <a16:creationId xmlns:a16="http://schemas.microsoft.com/office/drawing/2014/main" id="{1F302484-38CA-C440-8E99-991D8BB3FFC8}"/>
                </a:ext>
              </a:extLst>
            </p:cNvPr>
            <p:cNvSpPr txBox="1"/>
            <p:nvPr/>
          </p:nvSpPr>
          <p:spPr>
            <a:xfrm>
              <a:off x="7217356" y="5147946"/>
              <a:ext cx="315739" cy="112882"/>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166" name="TextBox 165">
              <a:extLst>
                <a:ext uri="{FF2B5EF4-FFF2-40B4-BE49-F238E27FC236}">
                  <a16:creationId xmlns:a16="http://schemas.microsoft.com/office/drawing/2014/main" id="{BE061D58-F3C0-F84D-8C6D-781F065DD36F}"/>
                </a:ext>
              </a:extLst>
            </p:cNvPr>
            <p:cNvSpPr txBox="1"/>
            <p:nvPr/>
          </p:nvSpPr>
          <p:spPr>
            <a:xfrm>
              <a:off x="8696490" y="5229251"/>
              <a:ext cx="238696" cy="113666"/>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67" name="Rectangle 166">
              <a:extLst>
                <a:ext uri="{FF2B5EF4-FFF2-40B4-BE49-F238E27FC236}">
                  <a16:creationId xmlns:a16="http://schemas.microsoft.com/office/drawing/2014/main" id="{C7A63E85-3B94-3848-908B-03C1A490B597}"/>
                </a:ext>
              </a:extLst>
            </p:cNvPr>
            <p:cNvSpPr>
              <a:spLocks noChangeAspect="1"/>
            </p:cNvSpPr>
            <p:nvPr/>
          </p:nvSpPr>
          <p:spPr>
            <a:xfrm>
              <a:off x="9315079" y="4924904"/>
              <a:ext cx="647111" cy="70710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5</a:t>
              </a:r>
            </a:p>
          </p:txBody>
        </p:sp>
        <p:sp>
          <p:nvSpPr>
            <p:cNvPr id="168" name="Rectangle 167">
              <a:extLst>
                <a:ext uri="{FF2B5EF4-FFF2-40B4-BE49-F238E27FC236}">
                  <a16:creationId xmlns:a16="http://schemas.microsoft.com/office/drawing/2014/main" id="{20D9043C-0356-5843-A670-74CBF5176269}"/>
                </a:ext>
              </a:extLst>
            </p:cNvPr>
            <p:cNvSpPr>
              <a:spLocks noChangeAspect="1"/>
            </p:cNvSpPr>
            <p:nvPr/>
          </p:nvSpPr>
          <p:spPr>
            <a:xfrm>
              <a:off x="10014337" y="4920687"/>
              <a:ext cx="659568" cy="708079"/>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6</a:t>
              </a:r>
            </a:p>
          </p:txBody>
        </p:sp>
        <p:grpSp>
          <p:nvGrpSpPr>
            <p:cNvPr id="169" name="Group 168">
              <a:extLst>
                <a:ext uri="{FF2B5EF4-FFF2-40B4-BE49-F238E27FC236}">
                  <a16:creationId xmlns:a16="http://schemas.microsoft.com/office/drawing/2014/main" id="{FF1E458F-8635-1040-A6EF-36E4FDBA5B69}"/>
                </a:ext>
              </a:extLst>
            </p:cNvPr>
            <p:cNvGrpSpPr/>
            <p:nvPr/>
          </p:nvGrpSpPr>
          <p:grpSpPr>
            <a:xfrm>
              <a:off x="10152746" y="5020544"/>
              <a:ext cx="347960" cy="354095"/>
              <a:chOff x="5595028" y="3458105"/>
              <a:chExt cx="535463" cy="544904"/>
            </a:xfrm>
          </p:grpSpPr>
          <p:sp>
            <p:nvSpPr>
              <p:cNvPr id="177" name="Cube 176">
                <a:extLst>
                  <a:ext uri="{FF2B5EF4-FFF2-40B4-BE49-F238E27FC236}">
                    <a16:creationId xmlns:a16="http://schemas.microsoft.com/office/drawing/2014/main" id="{79AD042D-A510-4043-B1BD-FADA27B25BE0}"/>
                  </a:ext>
                </a:extLst>
              </p:cNvPr>
              <p:cNvSpPr/>
              <p:nvPr/>
            </p:nvSpPr>
            <p:spPr>
              <a:xfrm>
                <a:off x="5631021" y="3458105"/>
                <a:ext cx="499470" cy="544904"/>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78" name="TextBox 177">
                <a:extLst>
                  <a:ext uri="{FF2B5EF4-FFF2-40B4-BE49-F238E27FC236}">
                    <a16:creationId xmlns:a16="http://schemas.microsoft.com/office/drawing/2014/main" id="{52242158-BC0F-1644-955C-45D0758ADD60}"/>
                  </a:ext>
                </a:extLst>
              </p:cNvPr>
              <p:cNvSpPr txBox="1"/>
              <p:nvPr/>
            </p:nvSpPr>
            <p:spPr>
              <a:xfrm>
                <a:off x="5595028" y="3669303"/>
                <a:ext cx="445816" cy="279057"/>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grpSp>
        <p:grpSp>
          <p:nvGrpSpPr>
            <p:cNvPr id="170" name="Group 169">
              <a:extLst>
                <a:ext uri="{FF2B5EF4-FFF2-40B4-BE49-F238E27FC236}">
                  <a16:creationId xmlns:a16="http://schemas.microsoft.com/office/drawing/2014/main" id="{0FF54EF3-591E-514A-AE5D-42F2E74365C1}"/>
                </a:ext>
              </a:extLst>
            </p:cNvPr>
            <p:cNvGrpSpPr/>
            <p:nvPr/>
          </p:nvGrpSpPr>
          <p:grpSpPr>
            <a:xfrm>
              <a:off x="9451597" y="5020541"/>
              <a:ext cx="351380" cy="364951"/>
              <a:chOff x="5604401" y="3458094"/>
              <a:chExt cx="540726" cy="561609"/>
            </a:xfrm>
          </p:grpSpPr>
          <p:sp>
            <p:nvSpPr>
              <p:cNvPr id="175" name="Cube 174">
                <a:extLst>
                  <a:ext uri="{FF2B5EF4-FFF2-40B4-BE49-F238E27FC236}">
                    <a16:creationId xmlns:a16="http://schemas.microsoft.com/office/drawing/2014/main" id="{0BC1F1D3-B40E-9649-8B9E-4F657423B517}"/>
                  </a:ext>
                </a:extLst>
              </p:cNvPr>
              <p:cNvSpPr/>
              <p:nvPr/>
            </p:nvSpPr>
            <p:spPr>
              <a:xfrm>
                <a:off x="5645659" y="3458094"/>
                <a:ext cx="499468" cy="561609"/>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76" name="TextBox 175">
                <a:extLst>
                  <a:ext uri="{FF2B5EF4-FFF2-40B4-BE49-F238E27FC236}">
                    <a16:creationId xmlns:a16="http://schemas.microsoft.com/office/drawing/2014/main" id="{78C45D94-7F1B-834B-9757-E4D7694E45DF}"/>
                  </a:ext>
                </a:extLst>
              </p:cNvPr>
              <p:cNvSpPr txBox="1"/>
              <p:nvPr/>
            </p:nvSpPr>
            <p:spPr>
              <a:xfrm>
                <a:off x="5604401" y="3683962"/>
                <a:ext cx="446234" cy="209871"/>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grpSp>
        <p:sp>
          <p:nvSpPr>
            <p:cNvPr id="171" name="Rectangle 170">
              <a:extLst>
                <a:ext uri="{FF2B5EF4-FFF2-40B4-BE49-F238E27FC236}">
                  <a16:creationId xmlns:a16="http://schemas.microsoft.com/office/drawing/2014/main" id="{378C5845-9C75-5E4F-ACFA-DAB511F1DBAE}"/>
                </a:ext>
              </a:extLst>
            </p:cNvPr>
            <p:cNvSpPr/>
            <p:nvPr/>
          </p:nvSpPr>
          <p:spPr>
            <a:xfrm>
              <a:off x="6743812" y="4740689"/>
              <a:ext cx="4054503" cy="975906"/>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73" name="TextBox 172">
              <a:extLst>
                <a:ext uri="{FF2B5EF4-FFF2-40B4-BE49-F238E27FC236}">
                  <a16:creationId xmlns:a16="http://schemas.microsoft.com/office/drawing/2014/main" id="{6418B6BF-BEBC-034C-830C-006971CAA591}"/>
                </a:ext>
              </a:extLst>
            </p:cNvPr>
            <p:cNvSpPr txBox="1"/>
            <p:nvPr/>
          </p:nvSpPr>
          <p:spPr>
            <a:xfrm>
              <a:off x="7776818" y="4738998"/>
              <a:ext cx="918405" cy="109354"/>
            </a:xfrm>
            <a:prstGeom prst="rect">
              <a:avLst/>
            </a:prstGeom>
            <a:noFill/>
          </p:spPr>
          <p:txBody>
            <a:bodyPr wrap="square" lIns="0" tIns="0" rIns="0" bIns="0" rtlCol="0">
              <a:noAutofit/>
            </a:bodyPr>
            <a:lstStyle/>
            <a:p>
              <a:pPr>
                <a:lnSpc>
                  <a:spcPct val="90000"/>
                </a:lnSpc>
              </a:pPr>
              <a:r>
                <a:rPr lang="en-US" sz="1400" dirty="0"/>
                <a:t>WLS Cluster</a:t>
              </a:r>
            </a:p>
          </p:txBody>
        </p:sp>
      </p:grpSp>
      <p:sp>
        <p:nvSpPr>
          <p:cNvPr id="179" name="Rectangle 178">
            <a:extLst>
              <a:ext uri="{FF2B5EF4-FFF2-40B4-BE49-F238E27FC236}">
                <a16:creationId xmlns:a16="http://schemas.microsoft.com/office/drawing/2014/main" id="{823B3BE5-CB12-DD43-8FF6-94AB18E1EE5C}"/>
              </a:ext>
            </a:extLst>
          </p:cNvPr>
          <p:cNvSpPr/>
          <p:nvPr/>
        </p:nvSpPr>
        <p:spPr>
          <a:xfrm>
            <a:off x="5233989" y="4225596"/>
            <a:ext cx="5643418"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grpSp>
        <p:nvGrpSpPr>
          <p:cNvPr id="180" name="Group 179">
            <a:extLst>
              <a:ext uri="{FF2B5EF4-FFF2-40B4-BE49-F238E27FC236}">
                <a16:creationId xmlns:a16="http://schemas.microsoft.com/office/drawing/2014/main" id="{CF2423D4-948D-1045-BDCA-545D5EF49888}"/>
              </a:ext>
            </a:extLst>
          </p:cNvPr>
          <p:cNvGrpSpPr/>
          <p:nvPr/>
        </p:nvGrpSpPr>
        <p:grpSpPr>
          <a:xfrm>
            <a:off x="5560338" y="4706262"/>
            <a:ext cx="432379" cy="464041"/>
            <a:chOff x="5555396" y="4727369"/>
            <a:chExt cx="432379" cy="464041"/>
          </a:xfrm>
        </p:grpSpPr>
        <p:pic>
          <p:nvPicPr>
            <p:cNvPr id="181" name="Picture 180">
              <a:extLst>
                <a:ext uri="{FF2B5EF4-FFF2-40B4-BE49-F238E27FC236}">
                  <a16:creationId xmlns:a16="http://schemas.microsoft.com/office/drawing/2014/main" id="{0DF6B881-55E2-AD44-B65B-75B481DDB7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182" name="TextBox 181">
              <a:extLst>
                <a:ext uri="{FF2B5EF4-FFF2-40B4-BE49-F238E27FC236}">
                  <a16:creationId xmlns:a16="http://schemas.microsoft.com/office/drawing/2014/main" id="{D0B08F77-28BF-A844-8130-7322694E93FA}"/>
                </a:ext>
              </a:extLst>
            </p:cNvPr>
            <p:cNvSpPr txBox="1"/>
            <p:nvPr/>
          </p:nvSpPr>
          <p:spPr>
            <a:xfrm>
              <a:off x="5622975" y="4896860"/>
              <a:ext cx="228567" cy="136344"/>
            </a:xfrm>
            <a:prstGeom prst="rect">
              <a:avLst/>
            </a:prstGeom>
            <a:noFill/>
          </p:spPr>
          <p:txBody>
            <a:bodyPr wrap="square" lIns="0" tIns="0" rIns="0" bIns="0" rtlCol="0">
              <a:noAutofit/>
            </a:bodyPr>
            <a:lstStyle/>
            <a:p>
              <a:pPr algn="ctr">
                <a:lnSpc>
                  <a:spcPct val="90000"/>
                </a:lnSpc>
              </a:pPr>
              <a:r>
                <a:rPr lang="en-US" sz="1200" dirty="0">
                  <a:solidFill>
                    <a:schemeClr val="bg1"/>
                  </a:solidFill>
                </a:rPr>
                <a:t>SC</a:t>
              </a:r>
            </a:p>
          </p:txBody>
        </p:sp>
      </p:grpSp>
      <p:grpSp>
        <p:nvGrpSpPr>
          <p:cNvPr id="183" name="Group 182">
            <a:extLst>
              <a:ext uri="{FF2B5EF4-FFF2-40B4-BE49-F238E27FC236}">
                <a16:creationId xmlns:a16="http://schemas.microsoft.com/office/drawing/2014/main" id="{61611145-C70F-6C48-8F07-CBB09EBADDAE}"/>
              </a:ext>
            </a:extLst>
          </p:cNvPr>
          <p:cNvGrpSpPr/>
          <p:nvPr/>
        </p:nvGrpSpPr>
        <p:grpSpPr>
          <a:xfrm>
            <a:off x="6811564" y="4618512"/>
            <a:ext cx="432379" cy="464041"/>
            <a:chOff x="5555396" y="4727369"/>
            <a:chExt cx="432379" cy="464041"/>
          </a:xfrm>
        </p:grpSpPr>
        <p:pic>
          <p:nvPicPr>
            <p:cNvPr id="184" name="Picture 183">
              <a:extLst>
                <a:ext uri="{FF2B5EF4-FFF2-40B4-BE49-F238E27FC236}">
                  <a16:creationId xmlns:a16="http://schemas.microsoft.com/office/drawing/2014/main" id="{5EF3D93E-F25C-A843-8BD2-801E007B53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185" name="TextBox 184">
              <a:extLst>
                <a:ext uri="{FF2B5EF4-FFF2-40B4-BE49-F238E27FC236}">
                  <a16:creationId xmlns:a16="http://schemas.microsoft.com/office/drawing/2014/main" id="{FF3BB6AA-A15C-9F40-BC7D-E7A823D10C27}"/>
                </a:ext>
              </a:extLst>
            </p:cNvPr>
            <p:cNvSpPr txBox="1"/>
            <p:nvPr/>
          </p:nvSpPr>
          <p:spPr>
            <a:xfrm>
              <a:off x="5633488" y="4892785"/>
              <a:ext cx="228567" cy="136344"/>
            </a:xfrm>
            <a:prstGeom prst="rect">
              <a:avLst/>
            </a:prstGeom>
            <a:noFill/>
          </p:spPr>
          <p:txBody>
            <a:bodyPr wrap="square" lIns="0" tIns="0" rIns="0" bIns="0" rtlCol="0">
              <a:noAutofit/>
            </a:bodyPr>
            <a:lstStyle/>
            <a:p>
              <a:pPr algn="ctr">
                <a:lnSpc>
                  <a:spcPct val="90000"/>
                </a:lnSpc>
              </a:pPr>
              <a:r>
                <a:rPr lang="en-US" sz="1200" dirty="0">
                  <a:solidFill>
                    <a:schemeClr val="bg1"/>
                  </a:solidFill>
                </a:rPr>
                <a:t>SC</a:t>
              </a:r>
            </a:p>
          </p:txBody>
        </p:sp>
      </p:grpSp>
      <p:sp>
        <p:nvSpPr>
          <p:cNvPr id="186" name="Rectangle 185">
            <a:extLst>
              <a:ext uri="{FF2B5EF4-FFF2-40B4-BE49-F238E27FC236}">
                <a16:creationId xmlns:a16="http://schemas.microsoft.com/office/drawing/2014/main" id="{052C55A0-2D65-374C-8734-AF59FC4247A0}"/>
              </a:ext>
            </a:extLst>
          </p:cNvPr>
          <p:cNvSpPr>
            <a:spLocks noChangeAspect="1"/>
          </p:cNvSpPr>
          <p:nvPr/>
        </p:nvSpPr>
        <p:spPr>
          <a:xfrm>
            <a:off x="7627049" y="4554177"/>
            <a:ext cx="77525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3</a:t>
            </a:r>
          </a:p>
        </p:txBody>
      </p:sp>
      <p:pic>
        <p:nvPicPr>
          <p:cNvPr id="187" name="Picture 186">
            <a:extLst>
              <a:ext uri="{FF2B5EF4-FFF2-40B4-BE49-F238E27FC236}">
                <a16:creationId xmlns:a16="http://schemas.microsoft.com/office/drawing/2014/main" id="{994723BA-ED8A-814C-98A5-A0D5E5F234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69923" y="4624970"/>
            <a:ext cx="432379" cy="464041"/>
          </a:xfrm>
          <a:prstGeom prst="rect">
            <a:avLst/>
          </a:prstGeom>
        </p:spPr>
      </p:pic>
      <p:sp>
        <p:nvSpPr>
          <p:cNvPr id="188" name="TextBox 187">
            <a:extLst>
              <a:ext uri="{FF2B5EF4-FFF2-40B4-BE49-F238E27FC236}">
                <a16:creationId xmlns:a16="http://schemas.microsoft.com/office/drawing/2014/main" id="{7C6A02DF-0CE8-FD4C-BFD7-9697ACF8E7EA}"/>
              </a:ext>
            </a:extLst>
          </p:cNvPr>
          <p:cNvSpPr txBox="1"/>
          <p:nvPr/>
        </p:nvSpPr>
        <p:spPr>
          <a:xfrm>
            <a:off x="8000702" y="4804227"/>
            <a:ext cx="315657" cy="112853"/>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grpSp>
        <p:nvGrpSpPr>
          <p:cNvPr id="189" name="Group 188">
            <a:extLst>
              <a:ext uri="{FF2B5EF4-FFF2-40B4-BE49-F238E27FC236}">
                <a16:creationId xmlns:a16="http://schemas.microsoft.com/office/drawing/2014/main" id="{FFC1B82F-432C-CF41-84CD-C12412CCD440}"/>
              </a:ext>
            </a:extLst>
          </p:cNvPr>
          <p:cNvGrpSpPr/>
          <p:nvPr/>
        </p:nvGrpSpPr>
        <p:grpSpPr>
          <a:xfrm>
            <a:off x="7633090" y="4631850"/>
            <a:ext cx="432379" cy="464041"/>
            <a:chOff x="5555396" y="4727369"/>
            <a:chExt cx="432379" cy="464041"/>
          </a:xfrm>
        </p:grpSpPr>
        <p:pic>
          <p:nvPicPr>
            <p:cNvPr id="190" name="Picture 189">
              <a:extLst>
                <a:ext uri="{FF2B5EF4-FFF2-40B4-BE49-F238E27FC236}">
                  <a16:creationId xmlns:a16="http://schemas.microsoft.com/office/drawing/2014/main" id="{DCABA524-BFA1-DA45-AA83-B8458FDBDD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191" name="TextBox 190">
              <a:extLst>
                <a:ext uri="{FF2B5EF4-FFF2-40B4-BE49-F238E27FC236}">
                  <a16:creationId xmlns:a16="http://schemas.microsoft.com/office/drawing/2014/main" id="{1C0A06E9-9437-784F-BB40-7F40827B230C}"/>
                </a:ext>
              </a:extLst>
            </p:cNvPr>
            <p:cNvSpPr txBox="1"/>
            <p:nvPr/>
          </p:nvSpPr>
          <p:spPr>
            <a:xfrm>
              <a:off x="5624417" y="4893818"/>
              <a:ext cx="228567" cy="136344"/>
            </a:xfrm>
            <a:prstGeom prst="rect">
              <a:avLst/>
            </a:prstGeom>
            <a:noFill/>
          </p:spPr>
          <p:txBody>
            <a:bodyPr wrap="square" lIns="0" tIns="0" rIns="0" bIns="0" rtlCol="0">
              <a:noAutofit/>
            </a:bodyPr>
            <a:lstStyle/>
            <a:p>
              <a:pPr algn="ctr">
                <a:lnSpc>
                  <a:spcPct val="90000"/>
                </a:lnSpc>
              </a:pPr>
              <a:r>
                <a:rPr lang="en-US" sz="1200" dirty="0">
                  <a:solidFill>
                    <a:schemeClr val="bg1"/>
                  </a:solidFill>
                </a:rPr>
                <a:t>SC</a:t>
              </a:r>
            </a:p>
          </p:txBody>
        </p:sp>
      </p:grpSp>
      <p:sp>
        <p:nvSpPr>
          <p:cNvPr id="192" name="Rectangle 191">
            <a:extLst>
              <a:ext uri="{FF2B5EF4-FFF2-40B4-BE49-F238E27FC236}">
                <a16:creationId xmlns:a16="http://schemas.microsoft.com/office/drawing/2014/main" id="{25560A2F-7B64-1649-A84E-1AD15BEA7A45}"/>
              </a:ext>
            </a:extLst>
          </p:cNvPr>
          <p:cNvSpPr>
            <a:spLocks noChangeAspect="1"/>
          </p:cNvSpPr>
          <p:nvPr/>
        </p:nvSpPr>
        <p:spPr>
          <a:xfrm>
            <a:off x="8443957" y="4555428"/>
            <a:ext cx="775253" cy="705497"/>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4</a:t>
            </a:r>
          </a:p>
        </p:txBody>
      </p:sp>
      <p:pic>
        <p:nvPicPr>
          <p:cNvPr id="193" name="Picture 192">
            <a:extLst>
              <a:ext uri="{FF2B5EF4-FFF2-40B4-BE49-F238E27FC236}">
                <a16:creationId xmlns:a16="http://schemas.microsoft.com/office/drawing/2014/main" id="{F11D5C77-63EF-114E-90AF-895A520712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86831" y="4626221"/>
            <a:ext cx="432379" cy="464041"/>
          </a:xfrm>
          <a:prstGeom prst="rect">
            <a:avLst/>
          </a:prstGeom>
        </p:spPr>
      </p:pic>
      <p:sp>
        <p:nvSpPr>
          <p:cNvPr id="194" name="TextBox 193">
            <a:extLst>
              <a:ext uri="{FF2B5EF4-FFF2-40B4-BE49-F238E27FC236}">
                <a16:creationId xmlns:a16="http://schemas.microsoft.com/office/drawing/2014/main" id="{70CCA49F-830E-E840-91DC-67378E9A93AE}"/>
              </a:ext>
            </a:extLst>
          </p:cNvPr>
          <p:cNvSpPr txBox="1"/>
          <p:nvPr/>
        </p:nvSpPr>
        <p:spPr>
          <a:xfrm>
            <a:off x="8818818" y="4795445"/>
            <a:ext cx="315657" cy="112853"/>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grpSp>
        <p:nvGrpSpPr>
          <p:cNvPr id="195" name="Group 194">
            <a:extLst>
              <a:ext uri="{FF2B5EF4-FFF2-40B4-BE49-F238E27FC236}">
                <a16:creationId xmlns:a16="http://schemas.microsoft.com/office/drawing/2014/main" id="{B50B8A44-C601-0D49-93E6-F1D95BB61AA0}"/>
              </a:ext>
            </a:extLst>
          </p:cNvPr>
          <p:cNvGrpSpPr/>
          <p:nvPr/>
        </p:nvGrpSpPr>
        <p:grpSpPr>
          <a:xfrm>
            <a:off x="8449998" y="4633101"/>
            <a:ext cx="432379" cy="464041"/>
            <a:chOff x="5555396" y="4727369"/>
            <a:chExt cx="432379" cy="464041"/>
          </a:xfrm>
        </p:grpSpPr>
        <p:pic>
          <p:nvPicPr>
            <p:cNvPr id="196" name="Picture 195">
              <a:extLst>
                <a:ext uri="{FF2B5EF4-FFF2-40B4-BE49-F238E27FC236}">
                  <a16:creationId xmlns:a16="http://schemas.microsoft.com/office/drawing/2014/main" id="{729803F7-41D5-464D-9C39-BAD7C3D2360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197" name="TextBox 196">
              <a:extLst>
                <a:ext uri="{FF2B5EF4-FFF2-40B4-BE49-F238E27FC236}">
                  <a16:creationId xmlns:a16="http://schemas.microsoft.com/office/drawing/2014/main" id="{867AA441-32E9-2E4C-A7C9-656E72DC9F2B}"/>
                </a:ext>
              </a:extLst>
            </p:cNvPr>
            <p:cNvSpPr txBox="1"/>
            <p:nvPr/>
          </p:nvSpPr>
          <p:spPr>
            <a:xfrm>
              <a:off x="5632088" y="4883086"/>
              <a:ext cx="228567" cy="136344"/>
            </a:xfrm>
            <a:prstGeom prst="rect">
              <a:avLst/>
            </a:prstGeom>
            <a:noFill/>
          </p:spPr>
          <p:txBody>
            <a:bodyPr wrap="square" lIns="0" tIns="0" rIns="0" bIns="0" rtlCol="0">
              <a:noAutofit/>
            </a:bodyPr>
            <a:lstStyle/>
            <a:p>
              <a:pPr algn="ctr">
                <a:lnSpc>
                  <a:spcPct val="90000"/>
                </a:lnSpc>
              </a:pPr>
              <a:r>
                <a:rPr lang="en-US" sz="1200" dirty="0">
                  <a:solidFill>
                    <a:schemeClr val="bg1"/>
                  </a:solidFill>
                </a:rPr>
                <a:t>SC</a:t>
              </a:r>
            </a:p>
          </p:txBody>
        </p:sp>
      </p:grpSp>
      <p:cxnSp>
        <p:nvCxnSpPr>
          <p:cNvPr id="198" name="Straight Arrow Connector 197">
            <a:extLst>
              <a:ext uri="{FF2B5EF4-FFF2-40B4-BE49-F238E27FC236}">
                <a16:creationId xmlns:a16="http://schemas.microsoft.com/office/drawing/2014/main" id="{7DA9812B-F7D7-B946-9D98-5F89F89DA684}"/>
              </a:ext>
            </a:extLst>
          </p:cNvPr>
          <p:cNvCxnSpPr/>
          <p:nvPr/>
        </p:nvCxnSpPr>
        <p:spPr>
          <a:xfrm>
            <a:off x="6899583" y="5016463"/>
            <a:ext cx="0" cy="62999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EF510A77-2819-FD49-9077-88C7E92F0268}"/>
              </a:ext>
            </a:extLst>
          </p:cNvPr>
          <p:cNvSpPr txBox="1"/>
          <p:nvPr/>
        </p:nvSpPr>
        <p:spPr>
          <a:xfrm>
            <a:off x="6930795" y="5410129"/>
            <a:ext cx="1471507" cy="110909"/>
          </a:xfrm>
          <a:prstGeom prst="rect">
            <a:avLst/>
          </a:prstGeom>
          <a:noFill/>
        </p:spPr>
        <p:txBody>
          <a:bodyPr wrap="square" lIns="0" tIns="0" rIns="0" bIns="0" rtlCol="0">
            <a:noAutofit/>
          </a:bodyPr>
          <a:lstStyle/>
          <a:p>
            <a:pPr>
              <a:lnSpc>
                <a:spcPct val="90000"/>
              </a:lnSpc>
            </a:pPr>
            <a:r>
              <a:rPr lang="en-US" sz="800" b="1" dirty="0">
                <a:solidFill>
                  <a:schemeClr val="tx1">
                    <a:lumMod val="50000"/>
                  </a:schemeClr>
                </a:solidFill>
              </a:rPr>
              <a:t>Change permissions of directory</a:t>
            </a:r>
          </a:p>
        </p:txBody>
      </p:sp>
      <p:sp>
        <p:nvSpPr>
          <p:cNvPr id="76" name="TextBox 75">
            <a:extLst>
              <a:ext uri="{FF2B5EF4-FFF2-40B4-BE49-F238E27FC236}">
                <a16:creationId xmlns:a16="http://schemas.microsoft.com/office/drawing/2014/main" id="{94D5CF89-6BDF-284F-B6FD-87D6089D9868}"/>
              </a:ext>
            </a:extLst>
          </p:cNvPr>
          <p:cNvSpPr txBox="1"/>
          <p:nvPr/>
        </p:nvSpPr>
        <p:spPr>
          <a:xfrm>
            <a:off x="7102130" y="1147271"/>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77" name="Rectangle 76">
            <a:extLst>
              <a:ext uri="{FF2B5EF4-FFF2-40B4-BE49-F238E27FC236}">
                <a16:creationId xmlns:a16="http://schemas.microsoft.com/office/drawing/2014/main" id="{257E2DC2-7B75-8C40-BB52-30E76AD16171}"/>
              </a:ext>
            </a:extLst>
          </p:cNvPr>
          <p:cNvSpPr>
            <a:spLocks noChangeAspect="1"/>
          </p:cNvSpPr>
          <p:nvPr/>
        </p:nvSpPr>
        <p:spPr>
          <a:xfrm>
            <a:off x="5229701" y="1510673"/>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78" name="Rectangle 77">
            <a:extLst>
              <a:ext uri="{FF2B5EF4-FFF2-40B4-BE49-F238E27FC236}">
                <a16:creationId xmlns:a16="http://schemas.microsoft.com/office/drawing/2014/main" id="{54DE0B66-1FC2-4B4B-9430-F6942EFFA067}"/>
              </a:ext>
            </a:extLst>
          </p:cNvPr>
          <p:cNvSpPr/>
          <p:nvPr/>
        </p:nvSpPr>
        <p:spPr bwMode="gray">
          <a:xfrm>
            <a:off x="5318214" y="1566428"/>
            <a:ext cx="947751" cy="335454"/>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Domain Image</a:t>
            </a:r>
          </a:p>
        </p:txBody>
      </p:sp>
      <p:pic>
        <p:nvPicPr>
          <p:cNvPr id="79" name="Picture 78">
            <a:extLst>
              <a:ext uri="{FF2B5EF4-FFF2-40B4-BE49-F238E27FC236}">
                <a16:creationId xmlns:a16="http://schemas.microsoft.com/office/drawing/2014/main" id="{605BEEA2-8E54-684B-B17D-65DB802BFA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983" y="1613310"/>
            <a:ext cx="661748" cy="591809"/>
          </a:xfrm>
          <a:prstGeom prst="rect">
            <a:avLst/>
          </a:prstGeom>
        </p:spPr>
      </p:pic>
      <p:sp>
        <p:nvSpPr>
          <p:cNvPr id="80" name="TextBox 79">
            <a:extLst>
              <a:ext uri="{FF2B5EF4-FFF2-40B4-BE49-F238E27FC236}">
                <a16:creationId xmlns:a16="http://schemas.microsoft.com/office/drawing/2014/main" id="{C71DF3E8-593F-F741-A02E-7AF0EDB5738C}"/>
              </a:ext>
            </a:extLst>
          </p:cNvPr>
          <p:cNvSpPr txBox="1"/>
          <p:nvPr/>
        </p:nvSpPr>
        <p:spPr>
          <a:xfrm>
            <a:off x="5255528" y="1259297"/>
            <a:ext cx="1040533" cy="219987"/>
          </a:xfrm>
          <a:prstGeom prst="rect">
            <a:avLst/>
          </a:prstGeom>
          <a:noFill/>
        </p:spPr>
        <p:txBody>
          <a:bodyPr wrap="square" lIns="0" tIns="0" rIns="0" bIns="0" rtlCol="0" anchor="ctr">
            <a:noAutofit/>
          </a:bodyPr>
          <a:lstStyle/>
          <a:p>
            <a:pPr>
              <a:lnSpc>
                <a:spcPct val="90000"/>
              </a:lnSpc>
            </a:pPr>
            <a:r>
              <a:rPr lang="en-US" sz="1400" dirty="0"/>
              <a:t>Repository</a:t>
            </a:r>
          </a:p>
        </p:txBody>
      </p:sp>
      <p:sp>
        <p:nvSpPr>
          <p:cNvPr id="81" name="Rectangle 80">
            <a:extLst>
              <a:ext uri="{FF2B5EF4-FFF2-40B4-BE49-F238E27FC236}">
                <a16:creationId xmlns:a16="http://schemas.microsoft.com/office/drawing/2014/main" id="{5D84762E-D2A2-B241-B09A-5C715B5DF276}"/>
              </a:ext>
            </a:extLst>
          </p:cNvPr>
          <p:cNvSpPr/>
          <p:nvPr/>
        </p:nvSpPr>
        <p:spPr bwMode="gray">
          <a:xfrm>
            <a:off x="5318215" y="1937235"/>
            <a:ext cx="947750" cy="315390"/>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Operator</a:t>
            </a:r>
          </a:p>
          <a:p>
            <a:pPr algn="ctr">
              <a:lnSpc>
                <a:spcPct val="90000"/>
              </a:lnSpc>
            </a:pPr>
            <a:r>
              <a:rPr lang="en-US" sz="1000" dirty="0">
                <a:solidFill>
                  <a:schemeClr val="bg1"/>
                </a:solidFill>
              </a:rPr>
              <a:t>Image</a:t>
            </a:r>
          </a:p>
        </p:txBody>
      </p:sp>
    </p:spTree>
    <p:extLst>
      <p:ext uri="{BB962C8B-B14F-4D97-AF65-F5344CB8AC3E}">
        <p14:creationId xmlns:p14="http://schemas.microsoft.com/office/powerpoint/2010/main" val="42302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a:t>CI/CD </a:t>
            </a:r>
          </a:p>
        </p:txBody>
      </p:sp>
      <p:sp>
        <p:nvSpPr>
          <p:cNvPr id="4" name="Footer Placeholder 3"/>
          <p:cNvSpPr>
            <a:spLocks noGrp="1"/>
          </p:cNvSpPr>
          <p:nvPr>
            <p:ph type="ftr" sz="quarter" idx="11"/>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176893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611" y="753087"/>
            <a:ext cx="10868134" cy="844095"/>
          </a:xfrm>
        </p:spPr>
        <p:txBody>
          <a:bodyPr anchor="ctr">
            <a:noAutofit/>
          </a:bodyPr>
          <a:lstStyle/>
          <a:p>
            <a:r>
              <a:rPr lang="en-US" sz="2800" dirty="0"/>
              <a:t>WebLogic Server on Kubernetes - Building Blocks</a:t>
            </a:r>
            <a:endParaRPr lang="en-US" sz="2800" dirty="0">
              <a:latin typeface="Georgia" panose="02040502050405020303" pitchFamily="18" charset="0"/>
            </a:endParaRPr>
          </a:p>
        </p:txBody>
      </p:sp>
      <p:sp>
        <p:nvSpPr>
          <p:cNvPr id="3" name="Text Placeholder 2"/>
          <p:cNvSpPr>
            <a:spLocks noGrp="1"/>
          </p:cNvSpPr>
          <p:nvPr>
            <p:ph type="body" idx="1"/>
          </p:nvPr>
        </p:nvSpPr>
        <p:spPr>
          <a:xfrm>
            <a:off x="721822" y="2169757"/>
            <a:ext cx="5081952" cy="4216400"/>
          </a:xfrm>
        </p:spPr>
        <p:txBody>
          <a:bodyPr>
            <a:noAutofit/>
          </a:bodyPr>
          <a:lstStyle/>
          <a:p>
            <a:pPr marL="0">
              <a:spcAft>
                <a:spcPts val="600"/>
              </a:spcAft>
            </a:pPr>
            <a:r>
              <a:rPr lang="en-US" sz="2400" dirty="0">
                <a:solidFill>
                  <a:schemeClr val="tx1"/>
                </a:solidFill>
              </a:rPr>
              <a:t>Docker and CRI-O certification</a:t>
            </a:r>
          </a:p>
          <a:p>
            <a:pPr marL="456926" lvl="2">
              <a:spcBef>
                <a:spcPts val="0"/>
              </a:spcBef>
              <a:spcAft>
                <a:spcPts val="600"/>
              </a:spcAft>
            </a:pPr>
            <a:r>
              <a:rPr lang="en-US" sz="2000" dirty="0">
                <a:solidFill>
                  <a:schemeClr val="accent3">
                    <a:lumMod val="75000"/>
                  </a:schemeClr>
                </a:solidFill>
                <a:hlinkClick r:id="rId2">
                  <a:extLst>
                    <a:ext uri="{A12FA001-AC4F-418D-AE19-62706E023703}">
                      <ahyp:hlinkClr xmlns:ahyp="http://schemas.microsoft.com/office/drawing/2018/hyperlinkcolor" val="tx"/>
                    </a:ext>
                  </a:extLst>
                </a:hlinkClick>
              </a:rPr>
              <a:t>Docker images</a:t>
            </a:r>
            <a:r>
              <a:rPr lang="en-US" sz="2000" dirty="0">
                <a:solidFill>
                  <a:schemeClr val="accent3">
                    <a:lumMod val="75000"/>
                  </a:schemeClr>
                </a:solidFill>
              </a:rPr>
              <a:t>, </a:t>
            </a:r>
            <a:r>
              <a:rPr lang="en-US" sz="2000" dirty="0">
                <a:solidFill>
                  <a:schemeClr val="accent3">
                    <a:lumMod val="75000"/>
                  </a:schemeClr>
                </a:solidFill>
                <a:hlinkClick r:id="rId3">
                  <a:extLst>
                    <a:ext uri="{A12FA001-AC4F-418D-AE19-62706E023703}">
                      <ahyp:hlinkClr xmlns:ahyp="http://schemas.microsoft.com/office/drawing/2018/hyperlinkcolor" val="tx"/>
                    </a:ext>
                  </a:extLst>
                </a:hlinkClick>
              </a:rPr>
              <a:t>Dockerfiles</a:t>
            </a:r>
            <a:r>
              <a:rPr lang="en-US" sz="2000" dirty="0">
                <a:solidFill>
                  <a:schemeClr val="accent3">
                    <a:lumMod val="75000"/>
                  </a:schemeClr>
                </a:solidFill>
              </a:rPr>
              <a:t>, </a:t>
            </a:r>
            <a:r>
              <a:rPr lang="en-US" sz="2000" dirty="0">
                <a:solidFill>
                  <a:schemeClr val="accent3">
                    <a:lumMod val="75000"/>
                  </a:schemeClr>
                </a:solidFill>
                <a:hlinkClick r:id="rId4">
                  <a:extLst>
                    <a:ext uri="{A12FA001-AC4F-418D-AE19-62706E023703}">
                      <ahyp:hlinkClr xmlns:ahyp="http://schemas.microsoft.com/office/drawing/2018/hyperlinkcolor" val="tx"/>
                    </a:ext>
                  </a:extLst>
                </a:hlinkClick>
              </a:rPr>
              <a:t>examples</a:t>
            </a:r>
            <a:endParaRPr lang="en-US" sz="2000" dirty="0">
              <a:solidFill>
                <a:schemeClr val="accent3">
                  <a:lumMod val="75000"/>
                </a:schemeClr>
              </a:solidFill>
            </a:endParaRPr>
          </a:p>
          <a:p>
            <a:pPr marL="0">
              <a:spcAft>
                <a:spcPts val="600"/>
              </a:spcAft>
            </a:pPr>
            <a:r>
              <a:rPr lang="en-US" sz="2400" dirty="0">
                <a:solidFill>
                  <a:schemeClr val="tx1"/>
                </a:solidFill>
              </a:rPr>
              <a:t>WebLogic Kubernetes certification</a:t>
            </a:r>
          </a:p>
          <a:p>
            <a:pPr marL="456926" lvl="2">
              <a:spcBef>
                <a:spcPts val="0"/>
              </a:spcBef>
              <a:spcAft>
                <a:spcPts val="600"/>
              </a:spcAft>
            </a:pPr>
            <a:r>
              <a:rPr lang="en-US" sz="2000" dirty="0">
                <a:solidFill>
                  <a:schemeClr val="accent3">
                    <a:lumMod val="75000"/>
                  </a:schemeClr>
                </a:solidFill>
                <a:hlinkClick r:id="rId5">
                  <a:extLst>
                    <a:ext uri="{A12FA001-AC4F-418D-AE19-62706E023703}">
                      <ahyp:hlinkClr xmlns:ahyp="http://schemas.microsoft.com/office/drawing/2018/hyperlinkcolor" val="tx"/>
                    </a:ext>
                  </a:extLst>
                </a:hlinkClick>
              </a:rPr>
              <a:t>How-to</a:t>
            </a:r>
            <a:r>
              <a:rPr lang="en-US" sz="2000" dirty="0">
                <a:solidFill>
                  <a:schemeClr val="tx1"/>
                </a:solidFill>
              </a:rPr>
              <a:t>, best practices</a:t>
            </a:r>
          </a:p>
          <a:p>
            <a:pPr marL="0">
              <a:spcAft>
                <a:spcPts val="600"/>
              </a:spcAft>
            </a:pPr>
            <a:r>
              <a:rPr lang="en-US" sz="2400" dirty="0">
                <a:solidFill>
                  <a:schemeClr val="tx1"/>
                </a:solidFill>
              </a:rPr>
              <a:t>Value add integration </a:t>
            </a:r>
          </a:p>
          <a:p>
            <a:pPr marL="456926" lvl="2">
              <a:spcBef>
                <a:spcPts val="0"/>
              </a:spcBef>
              <a:spcAft>
                <a:spcPts val="600"/>
              </a:spcAft>
            </a:pPr>
            <a:r>
              <a:rPr lang="en-US" sz="2000" dirty="0">
                <a:solidFill>
                  <a:schemeClr val="tx1"/>
                </a:solidFill>
              </a:rPr>
              <a:t>Management: </a:t>
            </a:r>
            <a:r>
              <a:rPr lang="en-US" sz="2000" dirty="0">
                <a:solidFill>
                  <a:schemeClr val="accent3">
                    <a:lumMod val="75000"/>
                  </a:schemeClr>
                </a:solidFill>
                <a:hlinkClick r:id="rId6">
                  <a:extLst>
                    <a:ext uri="{A12FA001-AC4F-418D-AE19-62706E023703}">
                      <ahyp:hlinkClr xmlns:ahyp="http://schemas.microsoft.com/office/drawing/2018/hyperlinkcolor" val="tx"/>
                    </a:ext>
                  </a:extLst>
                </a:hlinkClick>
              </a:rPr>
              <a:t>Operator</a:t>
            </a:r>
            <a:r>
              <a:rPr lang="en-US" sz="2000" dirty="0">
                <a:solidFill>
                  <a:schemeClr val="tx1"/>
                </a:solidFill>
              </a:rPr>
              <a:t> </a:t>
            </a:r>
          </a:p>
          <a:p>
            <a:pPr marL="456926" lvl="2">
              <a:spcBef>
                <a:spcPts val="0"/>
              </a:spcBef>
              <a:spcAft>
                <a:spcPts val="600"/>
              </a:spcAft>
            </a:pPr>
            <a:r>
              <a:rPr lang="en-US" sz="2000" dirty="0">
                <a:solidFill>
                  <a:schemeClr val="tx1"/>
                </a:solidFill>
              </a:rPr>
              <a:t>Monitoring: </a:t>
            </a:r>
            <a:r>
              <a:rPr lang="en-US" sz="2000" dirty="0">
                <a:solidFill>
                  <a:schemeClr val="accent3">
                    <a:lumMod val="75000"/>
                  </a:schemeClr>
                </a:solidFill>
                <a:hlinkClick r:id="rId7">
                  <a:extLst>
                    <a:ext uri="{A12FA001-AC4F-418D-AE19-62706E023703}">
                      <ahyp:hlinkClr xmlns:ahyp="http://schemas.microsoft.com/office/drawing/2018/hyperlinkcolor" val="tx"/>
                    </a:ext>
                  </a:extLst>
                </a:hlinkClick>
              </a:rPr>
              <a:t>Exporter</a:t>
            </a:r>
            <a:r>
              <a:rPr lang="en-US" sz="2000" dirty="0">
                <a:solidFill>
                  <a:schemeClr val="tx1"/>
                </a:solidFill>
              </a:rPr>
              <a:t> for Prometheus</a:t>
            </a:r>
          </a:p>
          <a:p>
            <a:pPr marL="456926" lvl="2">
              <a:spcBef>
                <a:spcPts val="0"/>
              </a:spcBef>
              <a:spcAft>
                <a:spcPts val="600"/>
              </a:spcAft>
            </a:pPr>
            <a:r>
              <a:rPr lang="en-US" sz="2000" dirty="0">
                <a:solidFill>
                  <a:schemeClr val="tx1"/>
                </a:solidFill>
              </a:rPr>
              <a:t>Migration:  </a:t>
            </a:r>
            <a:r>
              <a:rPr lang="en-US" sz="2000" dirty="0">
                <a:solidFill>
                  <a:schemeClr val="accent3">
                    <a:lumMod val="75000"/>
                  </a:schemeClr>
                </a:solidFill>
                <a:hlinkClick r:id="rId8">
                  <a:extLst>
                    <a:ext uri="{A12FA001-AC4F-418D-AE19-62706E023703}">
                      <ahyp:hlinkClr xmlns:ahyp="http://schemas.microsoft.com/office/drawing/2018/hyperlinkcolor" val="tx"/>
                    </a:ext>
                  </a:extLst>
                </a:hlinkClick>
              </a:rPr>
              <a:t>Deploy tooling</a:t>
            </a:r>
            <a:r>
              <a:rPr lang="en-US" sz="2000" dirty="0">
                <a:solidFill>
                  <a:schemeClr val="tx1"/>
                </a:solidFill>
                <a:hlinkClick r:id="rId8"/>
              </a:rPr>
              <a:t> </a:t>
            </a:r>
            <a:endParaRPr lang="en-US" sz="2000" dirty="0">
              <a:solidFill>
                <a:schemeClr val="tx1"/>
              </a:solidFill>
            </a:endParaRPr>
          </a:p>
          <a:p>
            <a:pPr marL="456926" lvl="2">
              <a:spcBef>
                <a:spcPts val="0"/>
              </a:spcBef>
              <a:spcAft>
                <a:spcPts val="600"/>
              </a:spcAft>
            </a:pPr>
            <a:r>
              <a:rPr lang="en-US" sz="2000" dirty="0">
                <a:solidFill>
                  <a:schemeClr val="tx1"/>
                </a:solidFill>
              </a:rPr>
              <a:t>Logging: </a:t>
            </a:r>
            <a:r>
              <a:rPr lang="en-US" sz="2000" dirty="0">
                <a:solidFill>
                  <a:schemeClr val="accent3">
                    <a:lumMod val="75000"/>
                  </a:schemeClr>
                </a:solidFill>
                <a:hlinkClick r:id="rId9">
                  <a:extLst>
                    <a:ext uri="{A12FA001-AC4F-418D-AE19-62706E023703}">
                      <ahyp:hlinkClr xmlns:ahyp="http://schemas.microsoft.com/office/drawing/2018/hyperlinkcolor" val="tx"/>
                    </a:ext>
                  </a:extLst>
                </a:hlinkClick>
              </a:rPr>
              <a:t>Exporter for Elastic Stack</a:t>
            </a:r>
            <a:endParaRPr lang="en-US" sz="2000" dirty="0">
              <a:solidFill>
                <a:schemeClr val="accent3">
                  <a:lumMod val="75000"/>
                </a:schemeClr>
              </a:solidFill>
            </a:endParaRPr>
          </a:p>
          <a:p>
            <a:pPr marL="456926" lvl="2">
              <a:spcBef>
                <a:spcPts val="0"/>
              </a:spcBef>
              <a:spcAft>
                <a:spcPts val="600"/>
              </a:spcAft>
            </a:pPr>
            <a:r>
              <a:rPr lang="en-US" sz="2000" dirty="0">
                <a:solidFill>
                  <a:schemeClr val="tx1"/>
                </a:solidFill>
              </a:rPr>
              <a:t>Image Creation: </a:t>
            </a:r>
            <a:r>
              <a:rPr lang="en-US" sz="2000" dirty="0">
                <a:solidFill>
                  <a:schemeClr val="accent3">
                    <a:lumMod val="75000"/>
                  </a:schemeClr>
                </a:solidFill>
                <a:hlinkClick r:id="rId10">
                  <a:extLst>
                    <a:ext uri="{A12FA001-AC4F-418D-AE19-62706E023703}">
                      <ahyp:hlinkClr xmlns:ahyp="http://schemas.microsoft.com/office/drawing/2018/hyperlinkcolor" val="tx"/>
                    </a:ext>
                  </a:extLst>
                </a:hlinkClick>
              </a:rPr>
              <a:t>WebLogic Image Tool</a:t>
            </a:r>
            <a:endParaRPr lang="en-US" sz="2000" dirty="0">
              <a:solidFill>
                <a:schemeClr val="accent3">
                  <a:lumMod val="75000"/>
                </a:schemeClr>
              </a:solidFill>
            </a:endParaRPr>
          </a:p>
        </p:txBody>
      </p:sp>
      <p:sp>
        <p:nvSpPr>
          <p:cNvPr id="14" name="Rounded Rectangle 13"/>
          <p:cNvSpPr/>
          <p:nvPr/>
        </p:nvSpPr>
        <p:spPr bwMode="gray">
          <a:xfrm>
            <a:off x="6362698" y="3223856"/>
            <a:ext cx="5349240" cy="2108202"/>
          </a:xfrm>
          <a:prstGeom prst="roundRect">
            <a:avLst/>
          </a:prstGeom>
          <a:noFill/>
          <a:ln w="38100" cmpd="sng">
            <a:solidFill>
              <a:srgbClr val="0099C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03811" y="5545115"/>
            <a:ext cx="2467011" cy="1096822"/>
          </a:xfrm>
          <a:prstGeom prst="rect">
            <a:avLst/>
          </a:prstGeom>
        </p:spPr>
      </p:pic>
      <p:sp>
        <p:nvSpPr>
          <p:cNvPr id="26" name="Rounded Rectangle 25"/>
          <p:cNvSpPr>
            <a:spLocks noChangeAspect="1"/>
          </p:cNvSpPr>
          <p:nvPr/>
        </p:nvSpPr>
        <p:spPr>
          <a:xfrm>
            <a:off x="7118048" y="3522258"/>
            <a:ext cx="1645423" cy="680809"/>
          </a:xfrm>
          <a:prstGeom prst="roundRect">
            <a:avLst/>
          </a:prstGeom>
          <a:solidFill>
            <a:schemeClr val="bg1"/>
          </a:solidFill>
          <a:ln w="7620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27" name="TextBox 26"/>
          <p:cNvSpPr txBox="1"/>
          <p:nvPr/>
        </p:nvSpPr>
        <p:spPr>
          <a:xfrm>
            <a:off x="7307212" y="3543022"/>
            <a:ext cx="1255368" cy="701086"/>
          </a:xfrm>
          <a:prstGeom prst="rect">
            <a:avLst/>
          </a:prstGeom>
          <a:noFill/>
          <a:ln w="76200" cmpd="sng">
            <a:noFill/>
          </a:ln>
        </p:spPr>
        <p:txBody>
          <a:bodyPr wrap="none" lIns="0" tIns="0" rIns="0" bIns="0" rtlCol="0" anchor="ctr">
            <a:noAutofit/>
          </a:bodyPr>
          <a:lstStyle/>
          <a:p>
            <a:pPr algn="ctr">
              <a:lnSpc>
                <a:spcPct val="90000"/>
              </a:lnSpc>
            </a:pPr>
            <a:r>
              <a:rPr lang="en-US" sz="2000" dirty="0">
                <a:latin typeface="Oracle Sans Bold"/>
                <a:cs typeface="Oracle Sans Bold"/>
              </a:rPr>
              <a:t>WebLogic</a:t>
            </a:r>
          </a:p>
        </p:txBody>
      </p:sp>
      <p:sp>
        <p:nvSpPr>
          <p:cNvPr id="28" name="Rounded Rectangle 27"/>
          <p:cNvSpPr>
            <a:spLocks noChangeAspect="1"/>
          </p:cNvSpPr>
          <p:nvPr/>
        </p:nvSpPr>
        <p:spPr>
          <a:xfrm>
            <a:off x="9246278" y="3522258"/>
            <a:ext cx="1645423" cy="680809"/>
          </a:xfrm>
          <a:prstGeom prst="roundRect">
            <a:avLst/>
          </a:prstGeom>
          <a:solidFill>
            <a:schemeClr val="bg1"/>
          </a:solidFill>
          <a:ln w="7620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29" name="TextBox 28"/>
          <p:cNvSpPr txBox="1"/>
          <p:nvPr/>
        </p:nvSpPr>
        <p:spPr>
          <a:xfrm>
            <a:off x="9435444" y="3543020"/>
            <a:ext cx="1255368" cy="701086"/>
          </a:xfrm>
          <a:prstGeom prst="rect">
            <a:avLst/>
          </a:prstGeom>
          <a:noFill/>
          <a:ln w="76200" cmpd="sng">
            <a:noFill/>
          </a:ln>
        </p:spPr>
        <p:txBody>
          <a:bodyPr wrap="none" lIns="0" tIns="0" rIns="0" bIns="0" rtlCol="0" anchor="ctr">
            <a:noAutofit/>
          </a:bodyPr>
          <a:lstStyle/>
          <a:p>
            <a:pPr algn="ctr">
              <a:lnSpc>
                <a:spcPct val="90000"/>
              </a:lnSpc>
            </a:pPr>
            <a:r>
              <a:rPr lang="en-US" sz="2000" dirty="0">
                <a:latin typeface="Oracle Sans Bold"/>
                <a:cs typeface="Oracle Sans Bold"/>
              </a:rPr>
              <a:t>Coherence</a:t>
            </a:r>
          </a:p>
        </p:txBody>
      </p:sp>
      <p:pic>
        <p:nvPicPr>
          <p:cNvPr id="30" name="Picture 29"/>
          <p:cNvPicPr>
            <a:picLocks noChangeAspect="1"/>
          </p:cNvPicPr>
          <p:nvPr/>
        </p:nvPicPr>
        <p:blipFill>
          <a:blip r:embed="rId12"/>
          <a:stretch>
            <a:fillRect/>
          </a:stretch>
        </p:blipFill>
        <p:spPr>
          <a:xfrm>
            <a:off x="9737639" y="4620995"/>
            <a:ext cx="1226820" cy="289560"/>
          </a:xfrm>
          <a:prstGeom prst="rect">
            <a:avLst/>
          </a:prstGeom>
        </p:spPr>
      </p:pic>
      <p:pic>
        <p:nvPicPr>
          <p:cNvPr id="31" name="Picture 3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653487" y="4400015"/>
            <a:ext cx="731521" cy="731520"/>
          </a:xfrm>
          <a:prstGeom prst="rect">
            <a:avLst/>
          </a:prstGeom>
        </p:spPr>
      </p:pic>
      <p:pic>
        <p:nvPicPr>
          <p:cNvPr id="32" name="Picture 31"/>
          <p:cNvPicPr preferRelativeResize="0">
            <a:picLocks noChangeAspect="1"/>
          </p:cNvPicPr>
          <p:nvPr/>
        </p:nvPicPr>
        <p:blipFill>
          <a:blip r:embed="rId14"/>
          <a:stretch>
            <a:fillRect/>
          </a:stretch>
        </p:blipFill>
        <p:spPr>
          <a:xfrm>
            <a:off x="7627085" y="4457165"/>
            <a:ext cx="617220" cy="617220"/>
          </a:xfrm>
          <a:prstGeom prst="rect">
            <a:avLst/>
          </a:prstGeom>
        </p:spPr>
      </p:pic>
      <p:sp>
        <p:nvSpPr>
          <p:cNvPr id="70" name="Oval 69"/>
          <p:cNvSpPr>
            <a:spLocks noChangeAspect="1"/>
          </p:cNvSpPr>
          <p:nvPr/>
        </p:nvSpPr>
        <p:spPr>
          <a:xfrm>
            <a:off x="8142426" y="1701973"/>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Operator</a:t>
            </a:r>
          </a:p>
        </p:txBody>
      </p:sp>
      <p:pic>
        <p:nvPicPr>
          <p:cNvPr id="71" name="Picture 70"/>
          <p:cNvPicPr>
            <a:picLocks noChangeAspect="1"/>
          </p:cNvPicPr>
          <p:nvPr/>
        </p:nvPicPr>
        <p:blipFill>
          <a:blip r:embed="rId15"/>
          <a:stretch>
            <a:fillRect/>
          </a:stretch>
        </p:blipFill>
        <p:spPr>
          <a:xfrm>
            <a:off x="10107612" y="2223271"/>
            <a:ext cx="784089" cy="778103"/>
          </a:xfrm>
          <a:prstGeom prst="rect">
            <a:avLst/>
          </a:prstGeom>
        </p:spPr>
      </p:pic>
      <p:pic>
        <p:nvPicPr>
          <p:cNvPr id="72" name="Picture 71"/>
          <p:cNvPicPr>
            <a:picLocks noChangeAspect="1"/>
          </p:cNvPicPr>
          <p:nvPr/>
        </p:nvPicPr>
        <p:blipFill>
          <a:blip r:embed="rId16"/>
          <a:stretch>
            <a:fillRect/>
          </a:stretch>
        </p:blipFill>
        <p:spPr>
          <a:xfrm>
            <a:off x="7118294" y="2223271"/>
            <a:ext cx="775970" cy="775970"/>
          </a:xfrm>
          <a:prstGeom prst="rect">
            <a:avLst/>
          </a:prstGeom>
        </p:spPr>
      </p:pic>
    </p:spTree>
    <p:extLst>
      <p:ext uri="{BB962C8B-B14F-4D97-AF65-F5344CB8AC3E}">
        <p14:creationId xmlns:p14="http://schemas.microsoft.com/office/powerpoint/2010/main" val="19794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chemeClr val="tx1">
                    <a:lumMod val="75000"/>
                  </a:schemeClr>
                </a:solidFill>
                <a:latin typeface="Oracle Sans Extra Bold" panose="020B0503020204020204" pitchFamily="34" charset="0"/>
                <a:cs typeface="Oracle Sans Extra Bold" panose="020B0503020204020204" pitchFamily="34" charset="0"/>
              </a:rPr>
              <a:t>Automating WebLogic Deployment</a:t>
            </a:r>
            <a:br>
              <a:rPr lang="en-US" sz="2800" b="1" dirty="0">
                <a:solidFill>
                  <a:schemeClr val="tx1">
                    <a:lumMod val="75000"/>
                  </a:schemeClr>
                </a:solidFill>
                <a:latin typeface="Oracle Sans Extra Bold" panose="020B0503020204020204" pitchFamily="34" charset="0"/>
                <a:cs typeface="Oracle Sans Extra Bold" panose="020B0503020204020204" pitchFamily="34" charset="0"/>
              </a:rPr>
            </a:br>
            <a:r>
              <a:rPr lang="en-US" sz="2400" b="1" dirty="0">
                <a:solidFill>
                  <a:schemeClr val="tx1">
                    <a:lumMod val="75000"/>
                  </a:schemeClr>
                </a:solidFill>
                <a:latin typeface="Oracle Sans Extra Bold" panose="020B0503020204020204" pitchFamily="34" charset="0"/>
                <a:cs typeface="Oracle Sans Extra Bold" panose="020B0503020204020204" pitchFamily="34" charset="0"/>
              </a:rPr>
              <a:t>CI/CD with WebLogic Tooling</a:t>
            </a:r>
            <a:endParaRPr lang="en-US" sz="24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grpSp>
        <p:nvGrpSpPr>
          <p:cNvPr id="10" name="Group 9"/>
          <p:cNvGrpSpPr/>
          <p:nvPr/>
        </p:nvGrpSpPr>
        <p:grpSpPr>
          <a:xfrm>
            <a:off x="7740372" y="3431562"/>
            <a:ext cx="3421327" cy="2974405"/>
            <a:chOff x="8577517" y="3332493"/>
            <a:chExt cx="3421327" cy="2974405"/>
          </a:xfrm>
        </p:grpSpPr>
        <p:sp>
          <p:nvSpPr>
            <p:cNvPr id="58" name="TextBox 57">
              <a:extLst>
                <a:ext uri="{FF2B5EF4-FFF2-40B4-BE49-F238E27FC236}">
                  <a16:creationId xmlns:a16="http://schemas.microsoft.com/office/drawing/2014/main" id="{7A8270FC-6A49-3C43-8DFA-4865600F16D0}"/>
                </a:ext>
              </a:extLst>
            </p:cNvPr>
            <p:cNvSpPr txBox="1"/>
            <p:nvPr/>
          </p:nvSpPr>
          <p:spPr>
            <a:xfrm>
              <a:off x="10833033" y="5244477"/>
              <a:ext cx="292058" cy="13634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56" name="TextBox 55">
              <a:extLst>
                <a:ext uri="{FF2B5EF4-FFF2-40B4-BE49-F238E27FC236}">
                  <a16:creationId xmlns:a16="http://schemas.microsoft.com/office/drawing/2014/main" id="{10B3285A-343F-8244-8B88-8F387E558D4A}"/>
                </a:ext>
              </a:extLst>
            </p:cNvPr>
            <p:cNvSpPr txBox="1"/>
            <p:nvPr/>
          </p:nvSpPr>
          <p:spPr>
            <a:xfrm>
              <a:off x="10120056" y="5244477"/>
              <a:ext cx="292332" cy="13634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pic>
          <p:nvPicPr>
            <p:cNvPr id="35" name="Picture 34">
              <a:extLst>
                <a:ext uri="{FF2B5EF4-FFF2-40B4-BE49-F238E27FC236}">
                  <a16:creationId xmlns:a16="http://schemas.microsoft.com/office/drawing/2014/main" id="{67D3133C-C736-5A47-AD53-C99DEDD3DE4A}"/>
                </a:ext>
              </a:extLst>
            </p:cNvPr>
            <p:cNvPicPr>
              <a:picLocks noChangeAspect="1"/>
            </p:cNvPicPr>
            <p:nvPr/>
          </p:nvPicPr>
          <p:blipFill>
            <a:blip r:embed="rId3"/>
            <a:stretch>
              <a:fillRect/>
            </a:stretch>
          </p:blipFill>
          <p:spPr>
            <a:xfrm>
              <a:off x="8577517" y="3332493"/>
              <a:ext cx="3421327" cy="2974405"/>
            </a:xfrm>
            <a:prstGeom prst="rect">
              <a:avLst/>
            </a:prstGeom>
          </p:spPr>
        </p:pic>
        <p:sp>
          <p:nvSpPr>
            <p:cNvPr id="37" name="Rectangle 36">
              <a:extLst>
                <a:ext uri="{FF2B5EF4-FFF2-40B4-BE49-F238E27FC236}">
                  <a16:creationId xmlns:a16="http://schemas.microsoft.com/office/drawing/2014/main" id="{8AA3C8BF-49B0-0F45-9F33-F2639436AEEE}"/>
                </a:ext>
              </a:extLst>
            </p:cNvPr>
            <p:cNvSpPr>
              <a:spLocks noChangeAspect="1"/>
            </p:cNvSpPr>
            <p:nvPr/>
          </p:nvSpPr>
          <p:spPr>
            <a:xfrm>
              <a:off x="9156919" y="5085365"/>
              <a:ext cx="662873" cy="705497"/>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1</a:t>
              </a:r>
            </a:p>
          </p:txBody>
        </p:sp>
        <p:pic>
          <p:nvPicPr>
            <p:cNvPr id="38" name="Picture 37">
              <a:extLst>
                <a:ext uri="{FF2B5EF4-FFF2-40B4-BE49-F238E27FC236}">
                  <a16:creationId xmlns:a16="http://schemas.microsoft.com/office/drawing/2014/main"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49907" y="5156112"/>
              <a:ext cx="436005" cy="464041"/>
            </a:xfrm>
            <a:prstGeom prst="rect">
              <a:avLst/>
            </a:prstGeom>
          </p:spPr>
        </p:pic>
        <p:sp>
          <p:nvSpPr>
            <p:cNvPr id="39" name="Rectangle 38">
              <a:extLst>
                <a:ext uri="{FF2B5EF4-FFF2-40B4-BE49-F238E27FC236}">
                  <a16:creationId xmlns:a16="http://schemas.microsoft.com/office/drawing/2014/main" id="{D1F11BD5-2526-464F-B342-1133415C91F1}"/>
                </a:ext>
              </a:extLst>
            </p:cNvPr>
            <p:cNvSpPr>
              <a:spLocks noChangeAspect="1"/>
            </p:cNvSpPr>
            <p:nvPr/>
          </p:nvSpPr>
          <p:spPr>
            <a:xfrm>
              <a:off x="10034791" y="5085365"/>
              <a:ext cx="66287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2</a:t>
              </a:r>
            </a:p>
          </p:txBody>
        </p:sp>
        <p:sp>
          <p:nvSpPr>
            <p:cNvPr id="40" name="TextBox 39">
              <a:extLst>
                <a:ext uri="{FF2B5EF4-FFF2-40B4-BE49-F238E27FC236}">
                  <a16:creationId xmlns:a16="http://schemas.microsoft.com/office/drawing/2014/main" id="{932920A9-AFC1-864E-9F41-90A58A8A2BB8}"/>
                </a:ext>
              </a:extLst>
            </p:cNvPr>
            <p:cNvSpPr txBox="1"/>
            <p:nvPr/>
          </p:nvSpPr>
          <p:spPr>
            <a:xfrm>
              <a:off x="9352668" y="5358215"/>
              <a:ext cx="230484" cy="136344"/>
            </a:xfrm>
            <a:prstGeom prst="rect">
              <a:avLst/>
            </a:prstGeom>
            <a:noFill/>
          </p:spPr>
          <p:txBody>
            <a:bodyPr wrap="square" lIns="0" tIns="0" rIns="0" bIns="0" rtlCol="0">
              <a:noAutofit/>
            </a:bodyPr>
            <a:lstStyle/>
            <a:p>
              <a:pPr algn="ctr">
                <a:lnSpc>
                  <a:spcPct val="90000"/>
                </a:lnSpc>
              </a:pPr>
              <a:r>
                <a:rPr lang="en-US" sz="1200" dirty="0">
                  <a:solidFill>
                    <a:schemeClr val="bg1"/>
                  </a:solidFill>
                </a:rPr>
                <a:t>AS</a:t>
              </a:r>
            </a:p>
          </p:txBody>
        </p:sp>
        <p:pic>
          <p:nvPicPr>
            <p:cNvPr id="41" name="Picture 40">
              <a:extLst>
                <a:ext uri="{FF2B5EF4-FFF2-40B4-BE49-F238E27FC236}">
                  <a16:creationId xmlns:a16="http://schemas.microsoft.com/office/drawing/2014/main"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48635" y="5156111"/>
              <a:ext cx="436005" cy="464041"/>
            </a:xfrm>
            <a:prstGeom prst="rect">
              <a:avLst/>
            </a:prstGeom>
          </p:spPr>
        </p:pic>
        <p:sp>
          <p:nvSpPr>
            <p:cNvPr id="43" name="TextBox 42">
              <a:extLst>
                <a:ext uri="{FF2B5EF4-FFF2-40B4-BE49-F238E27FC236}">
                  <a16:creationId xmlns:a16="http://schemas.microsoft.com/office/drawing/2014/main" id="{C2195648-8A13-6E43-9AD4-7B43EF64678D}"/>
                </a:ext>
              </a:extLst>
            </p:cNvPr>
            <p:cNvSpPr txBox="1"/>
            <p:nvPr/>
          </p:nvSpPr>
          <p:spPr>
            <a:xfrm>
              <a:off x="10204952" y="5336998"/>
              <a:ext cx="318304" cy="112853"/>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44" name="Rectangle 43">
              <a:extLst>
                <a:ext uri="{FF2B5EF4-FFF2-40B4-BE49-F238E27FC236}">
                  <a16:creationId xmlns:a16="http://schemas.microsoft.com/office/drawing/2014/main" id="{46F4942E-08F3-CF4C-8464-29C73A10D8AD}"/>
                </a:ext>
              </a:extLst>
            </p:cNvPr>
            <p:cNvSpPr>
              <a:spLocks noChangeAspect="1"/>
            </p:cNvSpPr>
            <p:nvPr/>
          </p:nvSpPr>
          <p:spPr>
            <a:xfrm>
              <a:off x="10741816" y="5085365"/>
              <a:ext cx="66287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3</a:t>
              </a:r>
            </a:p>
          </p:txBody>
        </p:sp>
        <p:pic>
          <p:nvPicPr>
            <p:cNvPr id="45" name="Picture 44">
              <a:extLst>
                <a:ext uri="{FF2B5EF4-FFF2-40B4-BE49-F238E27FC236}">
                  <a16:creationId xmlns:a16="http://schemas.microsoft.com/office/drawing/2014/main" id="{AB584751-CD2B-1841-BD67-3F55F30CCA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2217" y="5156110"/>
              <a:ext cx="436005" cy="464041"/>
            </a:xfrm>
            <a:prstGeom prst="rect">
              <a:avLst/>
            </a:prstGeom>
          </p:spPr>
        </p:pic>
        <p:sp>
          <p:nvSpPr>
            <p:cNvPr id="46" name="TextBox 45">
              <a:extLst>
                <a:ext uri="{FF2B5EF4-FFF2-40B4-BE49-F238E27FC236}">
                  <a16:creationId xmlns:a16="http://schemas.microsoft.com/office/drawing/2014/main" id="{63F1E822-6030-F24D-B36A-F2C00EE9E8EF}"/>
                </a:ext>
              </a:extLst>
            </p:cNvPr>
            <p:cNvSpPr txBox="1"/>
            <p:nvPr/>
          </p:nvSpPr>
          <p:spPr>
            <a:xfrm>
              <a:off x="10944232" y="5361418"/>
              <a:ext cx="240635" cy="113636"/>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60" name="TextBox 59">
              <a:extLst>
                <a:ext uri="{FF2B5EF4-FFF2-40B4-BE49-F238E27FC236}">
                  <a16:creationId xmlns:a16="http://schemas.microsoft.com/office/drawing/2014/main" id="{B307B452-C82D-A648-8719-BC41859B95D4}"/>
                </a:ext>
              </a:extLst>
            </p:cNvPr>
            <p:cNvSpPr txBox="1"/>
            <p:nvPr/>
          </p:nvSpPr>
          <p:spPr>
            <a:xfrm>
              <a:off x="11631504" y="5072839"/>
              <a:ext cx="293622" cy="11897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53" name="Rectangle 52">
              <a:extLst>
                <a:ext uri="{FF2B5EF4-FFF2-40B4-BE49-F238E27FC236}">
                  <a16:creationId xmlns:a16="http://schemas.microsoft.com/office/drawing/2014/main" id="{B6CEDE45-EA4B-4A4A-95C5-7BA5027D9916}"/>
                </a:ext>
              </a:extLst>
            </p:cNvPr>
            <p:cNvSpPr/>
            <p:nvPr/>
          </p:nvSpPr>
          <p:spPr>
            <a:xfrm>
              <a:off x="9938609" y="4893713"/>
              <a:ext cx="1576661" cy="9756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54" name="TextBox 53">
              <a:extLst>
                <a:ext uri="{FF2B5EF4-FFF2-40B4-BE49-F238E27FC236}">
                  <a16:creationId xmlns:a16="http://schemas.microsoft.com/office/drawing/2014/main" id="{3AB2E563-F4C8-BE43-A9F0-939EF5C17AA3}"/>
                </a:ext>
              </a:extLst>
            </p:cNvPr>
            <p:cNvSpPr txBox="1"/>
            <p:nvPr/>
          </p:nvSpPr>
          <p:spPr>
            <a:xfrm>
              <a:off x="10034791" y="4892022"/>
              <a:ext cx="925865" cy="109325"/>
            </a:xfrm>
            <a:prstGeom prst="rect">
              <a:avLst/>
            </a:prstGeom>
            <a:noFill/>
          </p:spPr>
          <p:txBody>
            <a:bodyPr wrap="square" lIns="0" tIns="0" rIns="0" bIns="0" rtlCol="0">
              <a:noAutofit/>
            </a:bodyPr>
            <a:lstStyle/>
            <a:p>
              <a:pPr>
                <a:lnSpc>
                  <a:spcPct val="90000"/>
                </a:lnSpc>
              </a:pPr>
              <a:r>
                <a:rPr lang="en-US" sz="1400" dirty="0"/>
                <a:t>WLS Cluster</a:t>
              </a:r>
            </a:p>
          </p:txBody>
        </p:sp>
        <p:sp>
          <p:nvSpPr>
            <p:cNvPr id="61" name="TextBox 60">
              <a:extLst>
                <a:ext uri="{FF2B5EF4-FFF2-40B4-BE49-F238E27FC236}">
                  <a16:creationId xmlns:a16="http://schemas.microsoft.com/office/drawing/2014/main" id="{895964C6-DE1B-314E-AD09-468F69041430}"/>
                </a:ext>
              </a:extLst>
            </p:cNvPr>
            <p:cNvSpPr txBox="1"/>
            <p:nvPr/>
          </p:nvSpPr>
          <p:spPr>
            <a:xfrm>
              <a:off x="9420387" y="6077677"/>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63" name="Rectangle 62">
              <a:extLst>
                <a:ext uri="{FF2B5EF4-FFF2-40B4-BE49-F238E27FC236}">
                  <a16:creationId xmlns:a16="http://schemas.microsoft.com/office/drawing/2014/main" id="{05FFBD0B-30BD-4542-A71D-1347BE61FFA2}"/>
                </a:ext>
              </a:extLst>
            </p:cNvPr>
            <p:cNvSpPr/>
            <p:nvPr/>
          </p:nvSpPr>
          <p:spPr>
            <a:xfrm>
              <a:off x="8960497" y="4629730"/>
              <a:ext cx="2701337"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64" name="TextBox 63">
              <a:extLst>
                <a:ext uri="{FF2B5EF4-FFF2-40B4-BE49-F238E27FC236}">
                  <a16:creationId xmlns:a16="http://schemas.microsoft.com/office/drawing/2014/main" id="{64D87DA3-3499-BE4F-8BE9-7C73B448B210}"/>
                </a:ext>
              </a:extLst>
            </p:cNvPr>
            <p:cNvSpPr txBox="1"/>
            <p:nvPr/>
          </p:nvSpPr>
          <p:spPr>
            <a:xfrm>
              <a:off x="8725016" y="4401746"/>
              <a:ext cx="1735585" cy="191060"/>
            </a:xfrm>
            <a:prstGeom prst="rect">
              <a:avLst/>
            </a:prstGeom>
            <a:noFill/>
          </p:spPr>
          <p:txBody>
            <a:bodyPr wrap="square" lIns="0" tIns="0" rIns="0" bIns="0" rtlCol="0">
              <a:noAutofit/>
            </a:bodyPr>
            <a:lstStyle/>
            <a:p>
              <a:pPr algn="ctr">
                <a:lnSpc>
                  <a:spcPct val="90000"/>
                </a:lnSpc>
              </a:pPr>
              <a:r>
                <a:rPr lang="en-US" sz="1400" dirty="0"/>
                <a:t>WebLogic Domain</a:t>
              </a:r>
            </a:p>
          </p:txBody>
        </p:sp>
        <p:sp>
          <p:nvSpPr>
            <p:cNvPr id="69" name="Can 68">
              <a:extLst>
                <a:ext uri="{FF2B5EF4-FFF2-40B4-BE49-F238E27FC236}">
                  <a16:creationId xmlns:a16="http://schemas.microsoft.com/office/drawing/2014/main" id="{1414AB89-CA5E-B045-B0D0-FD0AC3548F31}"/>
                </a:ext>
              </a:extLst>
            </p:cNvPr>
            <p:cNvSpPr/>
            <p:nvPr/>
          </p:nvSpPr>
          <p:spPr bwMode="gray">
            <a:xfrm>
              <a:off x="8960497" y="3399304"/>
              <a:ext cx="999540" cy="898272"/>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Domain CR</a:t>
              </a:r>
            </a:p>
          </p:txBody>
        </p:sp>
        <p:sp>
          <p:nvSpPr>
            <p:cNvPr id="70" name="Oval 69">
              <a:extLst>
                <a:ext uri="{FF2B5EF4-FFF2-40B4-BE49-F238E27FC236}">
                  <a16:creationId xmlns:a16="http://schemas.microsoft.com/office/drawing/2014/main" id="{10BD5AA8-3D26-6A42-8F5D-739C6CD47C22}"/>
                </a:ext>
              </a:extLst>
            </p:cNvPr>
            <p:cNvSpPr>
              <a:spLocks noChangeAspect="1"/>
            </p:cNvSpPr>
            <p:nvPr/>
          </p:nvSpPr>
          <p:spPr>
            <a:xfrm>
              <a:off x="10436916" y="3667614"/>
              <a:ext cx="1331682" cy="323232"/>
            </a:xfrm>
            <a:prstGeom prst="ellipse">
              <a:avLst/>
            </a:prstGeom>
            <a:solidFill>
              <a:srgbClr val="0099CC"/>
            </a:solidFill>
            <a:ln w="571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95" name="Straight Arrow Connector 94">
              <a:extLst>
                <a:ext uri="{FF2B5EF4-FFF2-40B4-BE49-F238E27FC236}">
                  <a16:creationId xmlns:a16="http://schemas.microsoft.com/office/drawing/2014/main" id="{94F21A84-EADA-704E-95F1-19A5D5B87C74}"/>
                </a:ext>
              </a:extLst>
            </p:cNvPr>
            <p:cNvCxnSpPr>
              <a:cxnSpLocks/>
            </p:cNvCxnSpPr>
            <p:nvPr/>
          </p:nvCxnSpPr>
          <p:spPr>
            <a:xfrm flipH="1">
              <a:off x="11132172" y="4023644"/>
              <a:ext cx="1" cy="607629"/>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94F21A84-EADA-704E-95F1-19A5D5B87C74}"/>
                </a:ext>
              </a:extLst>
            </p:cNvPr>
            <p:cNvCxnSpPr>
              <a:cxnSpLocks/>
            </p:cNvCxnSpPr>
            <p:nvPr/>
          </p:nvCxnSpPr>
          <p:spPr>
            <a:xfrm>
              <a:off x="10034791" y="3829230"/>
              <a:ext cx="411402" cy="9210"/>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grpSp>
      <p:cxnSp>
        <p:nvCxnSpPr>
          <p:cNvPr id="76" name="Straight Arrow Connector 75"/>
          <p:cNvCxnSpPr/>
          <p:nvPr/>
        </p:nvCxnSpPr>
        <p:spPr>
          <a:xfrm flipV="1">
            <a:off x="6666563" y="3994932"/>
            <a:ext cx="1431460" cy="910175"/>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660578" y="4209592"/>
            <a:ext cx="1035916" cy="430887"/>
          </a:xfrm>
          <a:prstGeom prst="rect">
            <a:avLst/>
          </a:prstGeom>
          <a:noFill/>
        </p:spPr>
        <p:txBody>
          <a:bodyPr wrap="square" rtlCol="0">
            <a:spAutoFit/>
          </a:bodyPr>
          <a:lstStyle/>
          <a:p>
            <a:pPr algn="l"/>
            <a:r>
              <a:rPr lang="en-US" sz="1100" b="1" dirty="0">
                <a:latin typeface="Oracle Sans Light" panose="020B0403020204020204" pitchFamily="34" charset="0"/>
                <a:cs typeface="Oracle Sans Light" panose="020B0403020204020204" pitchFamily="34" charset="0"/>
              </a:rPr>
              <a:t>Roll the domain</a:t>
            </a:r>
          </a:p>
        </p:txBody>
      </p:sp>
      <p:grpSp>
        <p:nvGrpSpPr>
          <p:cNvPr id="52" name="Group 51"/>
          <p:cNvGrpSpPr/>
          <p:nvPr/>
        </p:nvGrpSpPr>
        <p:grpSpPr>
          <a:xfrm>
            <a:off x="594190" y="1901091"/>
            <a:ext cx="6213390" cy="4746597"/>
            <a:chOff x="113517" y="1901091"/>
            <a:chExt cx="6213390" cy="4746597"/>
          </a:xfrm>
        </p:grpSpPr>
        <p:sp>
          <p:nvSpPr>
            <p:cNvPr id="33" name="Rectangle 32"/>
            <p:cNvSpPr/>
            <p:nvPr/>
          </p:nvSpPr>
          <p:spPr bwMode="gray">
            <a:xfrm>
              <a:off x="3529584" y="1901091"/>
              <a:ext cx="1134980" cy="1549118"/>
            </a:xfrm>
            <a:prstGeom prst="rect">
              <a:avLst/>
            </a:prstGeom>
            <a:noFill/>
            <a:ln w="41275">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200" dirty="0">
                  <a:solidFill>
                    <a:schemeClr val="tx1"/>
                  </a:solidFill>
                </a:rPr>
                <a:t>Repository</a:t>
              </a:r>
            </a:p>
          </p:txBody>
        </p:sp>
        <p:sp>
          <p:nvSpPr>
            <p:cNvPr id="17" name="TextBox 16">
              <a:extLst>
                <a:ext uri="{FF2B5EF4-FFF2-40B4-BE49-F238E27FC236}">
                  <a16:creationId xmlns:a16="http://schemas.microsoft.com/office/drawing/2014/main" id="{9A42ED68-0E66-D440-A3C9-FAECC4A2A10E}"/>
                </a:ext>
              </a:extLst>
            </p:cNvPr>
            <p:cNvSpPr txBox="1"/>
            <p:nvPr/>
          </p:nvSpPr>
          <p:spPr>
            <a:xfrm>
              <a:off x="434622" y="6259890"/>
              <a:ext cx="1011194" cy="387798"/>
            </a:xfrm>
            <a:prstGeom prst="rect">
              <a:avLst/>
            </a:prstGeom>
            <a:noFill/>
          </p:spPr>
          <p:txBody>
            <a:bodyPr wrap="square" lIns="0" tIns="0" rIns="0" bIns="0" rtlCol="0">
              <a:spAutoFit/>
            </a:bodyPr>
            <a:lstStyle/>
            <a:p>
              <a:pPr algn="ctr">
                <a:lnSpc>
                  <a:spcPct val="90000"/>
                </a:lnSpc>
              </a:pPr>
              <a:r>
                <a:rPr lang="en-US" sz="1400" dirty="0" err="1"/>
                <a:t>GitLab</a:t>
              </a:r>
              <a:r>
                <a:rPr lang="en-US" sz="1400" dirty="0"/>
                <a:t>, Jenkins, etc.</a:t>
              </a:r>
            </a:p>
          </p:txBody>
        </p:sp>
        <p:pic>
          <p:nvPicPr>
            <p:cNvPr id="26" name="Picture 25">
              <a:extLst>
                <a:ext uri="{FF2B5EF4-FFF2-40B4-BE49-F238E27FC236}">
                  <a16:creationId xmlns:a16="http://schemas.microsoft.com/office/drawing/2014/main" id="{DE7E5229-56FC-5246-A5CE-4E300D726B23}"/>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43868" y="5442951"/>
              <a:ext cx="792703" cy="792703"/>
            </a:xfrm>
            <a:prstGeom prst="rect">
              <a:avLst/>
            </a:prstGeom>
          </p:spPr>
        </p:pic>
        <p:sp>
          <p:nvSpPr>
            <p:cNvPr id="73" name="Rectangle 72"/>
            <p:cNvSpPr/>
            <p:nvPr/>
          </p:nvSpPr>
          <p:spPr bwMode="gray">
            <a:xfrm>
              <a:off x="3753707" y="2141140"/>
              <a:ext cx="661499" cy="391510"/>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domain </a:t>
              </a:r>
            </a:p>
            <a:p>
              <a:pPr algn="ctr">
                <a:lnSpc>
                  <a:spcPct val="90000"/>
                </a:lnSpc>
              </a:pPr>
              <a:r>
                <a:rPr lang="en-US" sz="900" dirty="0">
                  <a:solidFill>
                    <a:schemeClr val="tx1"/>
                  </a:solidFill>
                </a:rPr>
                <a:t>image</a:t>
              </a:r>
            </a:p>
          </p:txBody>
        </p:sp>
        <p:cxnSp>
          <p:nvCxnSpPr>
            <p:cNvPr id="84" name="Straight Arrow Connector 83"/>
            <p:cNvCxnSpPr>
              <a:stCxn id="13" idx="1"/>
            </p:cNvCxnSpPr>
            <p:nvPr/>
          </p:nvCxnSpPr>
          <p:spPr>
            <a:xfrm>
              <a:off x="940221" y="3642347"/>
              <a:ext cx="1073" cy="1701199"/>
            </a:xfrm>
            <a:prstGeom prst="straightConnector1">
              <a:avLst/>
            </a:prstGeom>
            <a:ln w="1905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60904" y="4759635"/>
              <a:ext cx="1096244" cy="486800"/>
            </a:xfrm>
            <a:prstGeom prst="rect">
              <a:avLst/>
            </a:prstGeom>
            <a:noFill/>
          </p:spPr>
          <p:txBody>
            <a:bodyPr wrap="square" lIns="0" tIns="0" rIns="0" bIns="0" rtlCol="0">
              <a:noAutofit/>
            </a:bodyPr>
            <a:lstStyle/>
            <a:p>
              <a:pPr algn="ctr">
                <a:lnSpc>
                  <a:spcPct val="90000"/>
                </a:lnSpc>
              </a:pPr>
              <a:r>
                <a:rPr lang="en-US" sz="1200" dirty="0">
                  <a:latin typeface="Oracle Sans" charset="0"/>
                  <a:ea typeface="Oracle Sans" charset="0"/>
                  <a:cs typeface="Oracle Sans" charset="0"/>
                </a:rPr>
                <a:t>Step1: Update domain image </a:t>
              </a:r>
            </a:p>
          </p:txBody>
        </p:sp>
        <p:sp>
          <p:nvSpPr>
            <p:cNvPr id="14" name="Round Same Side Corner Rectangle 13"/>
            <p:cNvSpPr/>
            <p:nvPr/>
          </p:nvSpPr>
          <p:spPr>
            <a:xfrm>
              <a:off x="113517" y="2335694"/>
              <a:ext cx="1298685" cy="792267"/>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 v2</a:t>
              </a:r>
            </a:p>
          </p:txBody>
        </p:sp>
        <p:sp>
          <p:nvSpPr>
            <p:cNvPr id="13" name="Snip Single Corner Rectangle 12"/>
            <p:cNvSpPr/>
            <p:nvPr/>
          </p:nvSpPr>
          <p:spPr>
            <a:xfrm>
              <a:off x="300983" y="2959509"/>
              <a:ext cx="1278475" cy="682838"/>
            </a:xfrm>
            <a:prstGeom prst="snip1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WDT</a:t>
              </a:r>
              <a:r>
                <a:rPr lang="en-US"/>
                <a:t> </a:t>
              </a:r>
              <a:r>
                <a:rPr lang="en-US">
                  <a:solidFill>
                    <a:sysClr val="windowText" lastClr="000000"/>
                  </a:solidFill>
                </a:rPr>
                <a:t>model</a:t>
              </a:r>
            </a:p>
          </p:txBody>
        </p:sp>
        <p:cxnSp>
          <p:nvCxnSpPr>
            <p:cNvPr id="81" name="Straight Arrow Connector 80"/>
            <p:cNvCxnSpPr>
              <a:stCxn id="73" idx="1"/>
            </p:cNvCxnSpPr>
            <p:nvPr/>
          </p:nvCxnSpPr>
          <p:spPr>
            <a:xfrm flipH="1">
              <a:off x="2891420" y="2336895"/>
              <a:ext cx="862287" cy="1330622"/>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401399" y="5757478"/>
              <a:ext cx="4925508" cy="28954"/>
            </a:xfrm>
            <a:prstGeom prst="straightConnector1">
              <a:avLst/>
            </a:prstGeom>
            <a:ln w="19050">
              <a:solidFill>
                <a:srgbClr val="00B05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553212" y="4572295"/>
              <a:ext cx="3937" cy="1185182"/>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8151595">
              <a:off x="2698987" y="2911255"/>
              <a:ext cx="909700" cy="276999"/>
            </a:xfrm>
            <a:prstGeom prst="rect">
              <a:avLst/>
            </a:prstGeom>
            <a:noFill/>
          </p:spPr>
          <p:txBody>
            <a:bodyPr wrap="square" rtlCol="0">
              <a:spAutoFit/>
            </a:bodyPr>
            <a:lstStyle/>
            <a:p>
              <a:pPr algn="l"/>
              <a:r>
                <a:rPr lang="en-US" sz="1200">
                  <a:latin typeface="Oracle Sans Light" panose="020B0403020204020204" pitchFamily="34" charset="0"/>
                  <a:cs typeface="Oracle Sans Light" panose="020B0403020204020204" pitchFamily="34" charset="0"/>
                </a:rPr>
                <a:t>Pull image</a:t>
              </a:r>
              <a:endParaRPr lang="en-US" sz="1200" dirty="0" err="1">
                <a:latin typeface="Oracle Sans Light" panose="020B0403020204020204" pitchFamily="34" charset="0"/>
                <a:cs typeface="Oracle Sans Light" panose="020B0403020204020204" pitchFamily="34" charset="0"/>
              </a:endParaRPr>
            </a:p>
          </p:txBody>
        </p:sp>
        <p:cxnSp>
          <p:nvCxnSpPr>
            <p:cNvPr id="62" name="Straight Arrow Connector 61"/>
            <p:cNvCxnSpPr/>
            <p:nvPr/>
          </p:nvCxnSpPr>
          <p:spPr>
            <a:xfrm flipV="1">
              <a:off x="3163751" y="2964721"/>
              <a:ext cx="507246" cy="815928"/>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18069172">
              <a:off x="2988480" y="3203062"/>
              <a:ext cx="814534" cy="200999"/>
            </a:xfrm>
            <a:prstGeom prst="rect">
              <a:avLst/>
            </a:prstGeom>
            <a:noFill/>
          </p:spPr>
          <p:txBody>
            <a:bodyPr wrap="square" lIns="0" tIns="0" rIns="0" bIns="0" rtlCol="0">
              <a:noAutofit/>
            </a:bodyPr>
            <a:lstStyle/>
            <a:p>
              <a:pPr>
                <a:lnSpc>
                  <a:spcPct val="90000"/>
                </a:lnSpc>
              </a:pPr>
              <a:r>
                <a:rPr lang="en-US" sz="1200" dirty="0"/>
                <a:t>Push Image</a:t>
              </a:r>
            </a:p>
          </p:txBody>
        </p:sp>
        <p:sp>
          <p:nvSpPr>
            <p:cNvPr id="66" name="Rectangle 65"/>
            <p:cNvSpPr/>
            <p:nvPr/>
          </p:nvSpPr>
          <p:spPr bwMode="gray">
            <a:xfrm>
              <a:off x="3753401" y="2666376"/>
              <a:ext cx="661499" cy="607764"/>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domain v2</a:t>
              </a:r>
            </a:p>
            <a:p>
              <a:pPr algn="ctr">
                <a:lnSpc>
                  <a:spcPct val="90000"/>
                </a:lnSpc>
              </a:pPr>
              <a:r>
                <a:rPr lang="en-US" sz="900" dirty="0">
                  <a:solidFill>
                    <a:schemeClr val="tx1"/>
                  </a:solidFill>
                </a:rPr>
                <a:t>image</a:t>
              </a:r>
            </a:p>
          </p:txBody>
        </p:sp>
        <p:sp>
          <p:nvSpPr>
            <p:cNvPr id="67" name="Snip Single Corner Rectangle 66"/>
            <p:cNvSpPr/>
            <p:nvPr/>
          </p:nvSpPr>
          <p:spPr>
            <a:xfrm>
              <a:off x="3522926" y="4288407"/>
              <a:ext cx="1107461" cy="471228"/>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ysClr val="windowText" lastClr="000000"/>
                  </a:solidFill>
                </a:rPr>
                <a:t>Domain.yaml</a:t>
              </a:r>
              <a:endParaRPr lang="en-US" sz="1200" dirty="0">
                <a:solidFill>
                  <a:sysClr val="windowText" lastClr="000000"/>
                </a:solidFill>
              </a:endParaRPr>
            </a:p>
          </p:txBody>
        </p:sp>
        <p:sp>
          <p:nvSpPr>
            <p:cNvPr id="71" name="TextBox 70"/>
            <p:cNvSpPr txBox="1"/>
            <p:nvPr/>
          </p:nvSpPr>
          <p:spPr>
            <a:xfrm>
              <a:off x="2817866" y="5093712"/>
              <a:ext cx="1176838" cy="386179"/>
            </a:xfrm>
            <a:prstGeom prst="rect">
              <a:avLst/>
            </a:prstGeom>
            <a:noFill/>
          </p:spPr>
          <p:txBody>
            <a:bodyPr wrap="square" lIns="0" tIns="0" rIns="0" bIns="0" rtlCol="0">
              <a:noAutofit/>
            </a:bodyPr>
            <a:lstStyle/>
            <a:p>
              <a:pPr algn="ctr">
                <a:lnSpc>
                  <a:spcPct val="90000"/>
                </a:lnSpc>
              </a:pPr>
              <a:r>
                <a:rPr lang="en-US" sz="1200" dirty="0">
                  <a:latin typeface="Oracle Sans" charset="0"/>
                  <a:ea typeface="Oracle Sans" charset="0"/>
                  <a:cs typeface="Oracle Sans" charset="0"/>
                </a:rPr>
                <a:t>Step2: Update </a:t>
              </a:r>
              <a:r>
                <a:rPr lang="en-US" sz="1200" dirty="0" err="1">
                  <a:latin typeface="Oracle Sans" charset="0"/>
                  <a:ea typeface="Oracle Sans" charset="0"/>
                  <a:cs typeface="Oracle Sans" charset="0"/>
                </a:rPr>
                <a:t>domain.yaml</a:t>
              </a:r>
              <a:r>
                <a:rPr lang="en-US" sz="1200" dirty="0">
                  <a:latin typeface="Oracle Sans" charset="0"/>
                  <a:ea typeface="Oracle Sans" charset="0"/>
                  <a:cs typeface="Oracle Sans" charset="0"/>
                </a:rPr>
                <a:t> with new image name </a:t>
              </a:r>
            </a:p>
          </p:txBody>
        </p:sp>
        <p:cxnSp>
          <p:nvCxnSpPr>
            <p:cNvPr id="72" name="Straight Arrow Connector 71"/>
            <p:cNvCxnSpPr/>
            <p:nvPr/>
          </p:nvCxnSpPr>
          <p:spPr>
            <a:xfrm flipH="1" flipV="1">
              <a:off x="4068422" y="4759635"/>
              <a:ext cx="16034" cy="1012320"/>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1963271" y="3642347"/>
              <a:ext cx="1200480" cy="929948"/>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Tool &amp; WDT</a:t>
              </a:r>
            </a:p>
          </p:txBody>
        </p:sp>
        <p:sp>
          <p:nvSpPr>
            <p:cNvPr id="74" name="Round Same Side Corner Rectangle 73"/>
            <p:cNvSpPr/>
            <p:nvPr/>
          </p:nvSpPr>
          <p:spPr>
            <a:xfrm>
              <a:off x="4878605" y="4635780"/>
              <a:ext cx="1287774" cy="527037"/>
            </a:xfrm>
            <a:prstGeom prst="round2Same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Kubectl</a:t>
              </a:r>
              <a:r>
                <a:rPr lang="en-US" sz="1200" dirty="0">
                  <a:solidFill>
                    <a:schemeClr val="tx1"/>
                  </a:solidFill>
                </a:rPr>
                <a:t> apply </a:t>
              </a:r>
              <a:r>
                <a:rPr lang="mr-IN" sz="1200" dirty="0">
                  <a:solidFill>
                    <a:schemeClr val="tx1"/>
                  </a:solidFill>
                </a:rPr>
                <a:t>–</a:t>
              </a:r>
              <a:r>
                <a:rPr lang="en-US" sz="1200" dirty="0">
                  <a:solidFill>
                    <a:schemeClr val="tx1"/>
                  </a:solidFill>
                </a:rPr>
                <a:t>f </a:t>
              </a:r>
              <a:r>
                <a:rPr lang="en-US" sz="1200" dirty="0" err="1">
                  <a:solidFill>
                    <a:schemeClr val="tx1"/>
                  </a:solidFill>
                </a:rPr>
                <a:t>domain.yaml</a:t>
              </a:r>
              <a:endParaRPr lang="en-US" sz="1200" dirty="0">
                <a:solidFill>
                  <a:schemeClr val="tx1"/>
                </a:solidFill>
              </a:endParaRPr>
            </a:p>
          </p:txBody>
        </p:sp>
        <p:cxnSp>
          <p:nvCxnSpPr>
            <p:cNvPr id="75" name="Straight Arrow Connector 74"/>
            <p:cNvCxnSpPr/>
            <p:nvPr/>
          </p:nvCxnSpPr>
          <p:spPr>
            <a:xfrm flipH="1" flipV="1">
              <a:off x="5509898" y="5162817"/>
              <a:ext cx="8017" cy="623615"/>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300646" y="5391011"/>
              <a:ext cx="1176838" cy="350380"/>
            </a:xfrm>
            <a:prstGeom prst="rect">
              <a:avLst/>
            </a:prstGeom>
            <a:noFill/>
          </p:spPr>
          <p:txBody>
            <a:bodyPr wrap="square" lIns="0" tIns="0" rIns="0" bIns="0" rtlCol="0">
              <a:noAutofit/>
            </a:bodyPr>
            <a:lstStyle/>
            <a:p>
              <a:pPr algn="ctr">
                <a:lnSpc>
                  <a:spcPct val="90000"/>
                </a:lnSpc>
              </a:pPr>
              <a:r>
                <a:rPr lang="en-US" sz="1200" dirty="0">
                  <a:latin typeface="Oracle Sans" charset="0"/>
                  <a:ea typeface="Oracle Sans" charset="0"/>
                  <a:cs typeface="Oracle Sans" charset="0"/>
                </a:rPr>
                <a:t>Step3: Update Domain CR</a:t>
              </a:r>
            </a:p>
          </p:txBody>
        </p:sp>
      </p:grpSp>
      <p:sp>
        <p:nvSpPr>
          <p:cNvPr id="85" name="TextBox 84"/>
          <p:cNvSpPr txBox="1"/>
          <p:nvPr/>
        </p:nvSpPr>
        <p:spPr>
          <a:xfrm>
            <a:off x="518051" y="4181635"/>
            <a:ext cx="1096244" cy="486800"/>
          </a:xfrm>
          <a:prstGeom prst="rect">
            <a:avLst/>
          </a:prstGeom>
          <a:noFill/>
        </p:spPr>
        <p:txBody>
          <a:bodyPr wrap="square" lIns="0" tIns="0" rIns="0" bIns="0" rtlCol="0">
            <a:noAutofit/>
          </a:bodyPr>
          <a:lstStyle/>
          <a:p>
            <a:pPr algn="ctr">
              <a:lnSpc>
                <a:spcPct val="90000"/>
              </a:lnSpc>
            </a:pPr>
            <a:r>
              <a:rPr lang="en-US" sz="1200" dirty="0">
                <a:latin typeface="Oracle Sans" charset="0"/>
                <a:ea typeface="Oracle Sans" charset="0"/>
                <a:cs typeface="Oracle Sans" charset="0"/>
              </a:rPr>
              <a:t>Trigger: </a:t>
            </a:r>
            <a:r>
              <a:rPr lang="en-US" sz="1200" dirty="0" err="1">
                <a:latin typeface="Oracle Sans" charset="0"/>
                <a:ea typeface="Oracle Sans" charset="0"/>
                <a:cs typeface="Oracle Sans" charset="0"/>
              </a:rPr>
              <a:t>checkin</a:t>
            </a:r>
            <a:endParaRPr lang="en-US" sz="1200" dirty="0">
              <a:latin typeface="Oracle Sans" charset="0"/>
              <a:ea typeface="Oracle Sans" charset="0"/>
              <a:cs typeface="Oracle Sans" charset="0"/>
            </a:endParaRPr>
          </a:p>
          <a:p>
            <a:pPr algn="ctr">
              <a:lnSpc>
                <a:spcPct val="90000"/>
              </a:lnSpc>
            </a:pPr>
            <a:endParaRPr lang="en-US" sz="1200" dirty="0">
              <a:latin typeface="Oracle Sans" charset="0"/>
              <a:ea typeface="Oracle Sans" charset="0"/>
              <a:cs typeface="Oracle Sans" charset="0"/>
            </a:endParaRPr>
          </a:p>
        </p:txBody>
      </p:sp>
      <p:pic>
        <p:nvPicPr>
          <p:cNvPr id="59" name="Content Placeholder 4">
            <a:extLst>
              <a:ext uri="{FF2B5EF4-FFF2-40B4-BE49-F238E27FC236}">
                <a16:creationId xmlns:a16="http://schemas.microsoft.com/office/drawing/2014/main" id="{6C898624-2C8C-754E-8C44-3A311E7756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7257" y="1938338"/>
            <a:ext cx="2535237" cy="1365250"/>
          </a:xfrm>
          <a:prstGeom prst="rect">
            <a:avLst/>
          </a:prstGeom>
          <a:ln w="12700">
            <a:noFill/>
          </a:ln>
        </p:spPr>
      </p:pic>
      <p:pic>
        <p:nvPicPr>
          <p:cNvPr id="68" name="Content Placeholder 5">
            <a:extLst>
              <a:ext uri="{FF2B5EF4-FFF2-40B4-BE49-F238E27FC236}">
                <a16:creationId xmlns:a16="http://schemas.microsoft.com/office/drawing/2014/main" id="{90BA8FAA-0E21-8244-AD51-2E7931FB87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3308" y="1951305"/>
            <a:ext cx="2518853" cy="1358101"/>
          </a:xfrm>
          <a:prstGeom prst="rect">
            <a:avLst/>
          </a:prstGeom>
          <a:ln w="12700">
            <a:noFill/>
          </a:ln>
        </p:spPr>
      </p:pic>
      <p:pic>
        <p:nvPicPr>
          <p:cNvPr id="77" name="Picture 76">
            <a:extLst>
              <a:ext uri="{FF2B5EF4-FFF2-40B4-BE49-F238E27FC236}">
                <a16:creationId xmlns:a16="http://schemas.microsoft.com/office/drawing/2014/main" id="{355ECFF5-BEB5-3048-B834-00EBD317CE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6767" y="1015942"/>
            <a:ext cx="1911933" cy="850037"/>
          </a:xfrm>
          <a:prstGeom prst="rect">
            <a:avLst/>
          </a:prstGeom>
          <a:ln w="12700">
            <a:noFill/>
          </a:ln>
        </p:spPr>
      </p:pic>
      <p:pic>
        <p:nvPicPr>
          <p:cNvPr id="80" name="Picture 79">
            <a:extLst>
              <a:ext uri="{FF2B5EF4-FFF2-40B4-BE49-F238E27FC236}">
                <a16:creationId xmlns:a16="http://schemas.microsoft.com/office/drawing/2014/main" id="{58962269-EBE2-D247-9750-78A62747CB57}"/>
              </a:ext>
            </a:extLst>
          </p:cNvPr>
          <p:cNvPicPr>
            <a:picLocks noChangeAspect="1"/>
          </p:cNvPicPr>
          <p:nvPr/>
        </p:nvPicPr>
        <p:blipFill>
          <a:blip r:embed="rId9"/>
          <a:stretch>
            <a:fillRect/>
          </a:stretch>
        </p:blipFill>
        <p:spPr>
          <a:xfrm>
            <a:off x="10231052" y="1090009"/>
            <a:ext cx="775970" cy="775970"/>
          </a:xfrm>
          <a:prstGeom prst="rect">
            <a:avLst/>
          </a:prstGeom>
          <a:ln w="12700">
            <a:noFill/>
          </a:ln>
        </p:spPr>
      </p:pic>
    </p:spTree>
    <p:extLst>
      <p:ext uri="{BB962C8B-B14F-4D97-AF65-F5344CB8AC3E}">
        <p14:creationId xmlns:p14="http://schemas.microsoft.com/office/powerpoint/2010/main" val="315392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6B224931-3D5B-284A-86C6-82A60B85DD6F}"/>
              </a:ext>
            </a:extLst>
          </p:cNvPr>
          <p:cNvGrpSpPr/>
          <p:nvPr/>
        </p:nvGrpSpPr>
        <p:grpSpPr>
          <a:xfrm>
            <a:off x="7740372" y="3431562"/>
            <a:ext cx="3421327" cy="2974405"/>
            <a:chOff x="8577517" y="3332493"/>
            <a:chExt cx="3421327" cy="2974405"/>
          </a:xfrm>
        </p:grpSpPr>
        <p:sp>
          <p:nvSpPr>
            <p:cNvPr id="88" name="TextBox 87">
              <a:extLst>
                <a:ext uri="{FF2B5EF4-FFF2-40B4-BE49-F238E27FC236}">
                  <a16:creationId xmlns:a16="http://schemas.microsoft.com/office/drawing/2014/main" id="{F77F2283-4C28-BD4D-B09B-E62BF260B3D0}"/>
                </a:ext>
              </a:extLst>
            </p:cNvPr>
            <p:cNvSpPr txBox="1"/>
            <p:nvPr/>
          </p:nvSpPr>
          <p:spPr>
            <a:xfrm>
              <a:off x="10833033" y="5244477"/>
              <a:ext cx="292058" cy="13634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90" name="TextBox 89">
              <a:extLst>
                <a:ext uri="{FF2B5EF4-FFF2-40B4-BE49-F238E27FC236}">
                  <a16:creationId xmlns:a16="http://schemas.microsoft.com/office/drawing/2014/main" id="{06E81AF3-0CDF-9D4C-B4FF-5AD38A591524}"/>
                </a:ext>
              </a:extLst>
            </p:cNvPr>
            <p:cNvSpPr txBox="1"/>
            <p:nvPr/>
          </p:nvSpPr>
          <p:spPr>
            <a:xfrm>
              <a:off x="10120056" y="5244477"/>
              <a:ext cx="292332" cy="13634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pic>
          <p:nvPicPr>
            <p:cNvPr id="91" name="Picture 90">
              <a:extLst>
                <a:ext uri="{FF2B5EF4-FFF2-40B4-BE49-F238E27FC236}">
                  <a16:creationId xmlns:a16="http://schemas.microsoft.com/office/drawing/2014/main" id="{794DEAE9-8A7C-774B-8926-97FEB2147D7C}"/>
                </a:ext>
              </a:extLst>
            </p:cNvPr>
            <p:cNvPicPr>
              <a:picLocks noChangeAspect="1"/>
            </p:cNvPicPr>
            <p:nvPr/>
          </p:nvPicPr>
          <p:blipFill>
            <a:blip r:embed="rId3"/>
            <a:stretch>
              <a:fillRect/>
            </a:stretch>
          </p:blipFill>
          <p:spPr>
            <a:xfrm>
              <a:off x="8577517" y="3332493"/>
              <a:ext cx="3421327" cy="2974405"/>
            </a:xfrm>
            <a:prstGeom prst="rect">
              <a:avLst/>
            </a:prstGeom>
          </p:spPr>
        </p:pic>
        <p:sp>
          <p:nvSpPr>
            <p:cNvPr id="92" name="Rectangle 91">
              <a:extLst>
                <a:ext uri="{FF2B5EF4-FFF2-40B4-BE49-F238E27FC236}">
                  <a16:creationId xmlns:a16="http://schemas.microsoft.com/office/drawing/2014/main" id="{D9E850B2-47E7-B544-A520-7472B58FCABB}"/>
                </a:ext>
              </a:extLst>
            </p:cNvPr>
            <p:cNvSpPr>
              <a:spLocks noChangeAspect="1"/>
            </p:cNvSpPr>
            <p:nvPr/>
          </p:nvSpPr>
          <p:spPr>
            <a:xfrm>
              <a:off x="9156919" y="5085365"/>
              <a:ext cx="662873" cy="705497"/>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1</a:t>
              </a:r>
            </a:p>
          </p:txBody>
        </p:sp>
        <p:pic>
          <p:nvPicPr>
            <p:cNvPr id="93" name="Picture 92">
              <a:extLst>
                <a:ext uri="{FF2B5EF4-FFF2-40B4-BE49-F238E27FC236}">
                  <a16:creationId xmlns:a16="http://schemas.microsoft.com/office/drawing/2014/main" id="{E61392F1-0D68-394C-AC82-84C22C4329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49907" y="5156112"/>
              <a:ext cx="436005" cy="464041"/>
            </a:xfrm>
            <a:prstGeom prst="rect">
              <a:avLst/>
            </a:prstGeom>
          </p:spPr>
        </p:pic>
        <p:sp>
          <p:nvSpPr>
            <p:cNvPr id="94" name="Rectangle 93">
              <a:extLst>
                <a:ext uri="{FF2B5EF4-FFF2-40B4-BE49-F238E27FC236}">
                  <a16:creationId xmlns:a16="http://schemas.microsoft.com/office/drawing/2014/main" id="{ED58A713-4D04-E943-963C-99A224B714DB}"/>
                </a:ext>
              </a:extLst>
            </p:cNvPr>
            <p:cNvSpPr>
              <a:spLocks noChangeAspect="1"/>
            </p:cNvSpPr>
            <p:nvPr/>
          </p:nvSpPr>
          <p:spPr>
            <a:xfrm>
              <a:off x="10034791" y="5085365"/>
              <a:ext cx="66287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2</a:t>
              </a:r>
            </a:p>
          </p:txBody>
        </p:sp>
        <p:sp>
          <p:nvSpPr>
            <p:cNvPr id="97" name="TextBox 96">
              <a:extLst>
                <a:ext uri="{FF2B5EF4-FFF2-40B4-BE49-F238E27FC236}">
                  <a16:creationId xmlns:a16="http://schemas.microsoft.com/office/drawing/2014/main" id="{417E8932-6AE3-7542-B3D1-7F918735C1F5}"/>
                </a:ext>
              </a:extLst>
            </p:cNvPr>
            <p:cNvSpPr txBox="1"/>
            <p:nvPr/>
          </p:nvSpPr>
          <p:spPr>
            <a:xfrm>
              <a:off x="9352668" y="5358215"/>
              <a:ext cx="230484" cy="136344"/>
            </a:xfrm>
            <a:prstGeom prst="rect">
              <a:avLst/>
            </a:prstGeom>
            <a:noFill/>
          </p:spPr>
          <p:txBody>
            <a:bodyPr wrap="square" lIns="0" tIns="0" rIns="0" bIns="0" rtlCol="0">
              <a:noAutofit/>
            </a:bodyPr>
            <a:lstStyle/>
            <a:p>
              <a:pPr algn="ctr">
                <a:lnSpc>
                  <a:spcPct val="90000"/>
                </a:lnSpc>
              </a:pPr>
              <a:r>
                <a:rPr lang="en-US" sz="1200" dirty="0">
                  <a:solidFill>
                    <a:schemeClr val="bg1"/>
                  </a:solidFill>
                </a:rPr>
                <a:t>AS</a:t>
              </a:r>
            </a:p>
          </p:txBody>
        </p:sp>
        <p:pic>
          <p:nvPicPr>
            <p:cNvPr id="98" name="Picture 97">
              <a:extLst>
                <a:ext uri="{FF2B5EF4-FFF2-40B4-BE49-F238E27FC236}">
                  <a16:creationId xmlns:a16="http://schemas.microsoft.com/office/drawing/2014/main" id="{30294710-0C6C-DE4E-84DB-82FB05CD19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48635" y="5156111"/>
              <a:ext cx="436005" cy="464041"/>
            </a:xfrm>
            <a:prstGeom prst="rect">
              <a:avLst/>
            </a:prstGeom>
          </p:spPr>
        </p:pic>
        <p:sp>
          <p:nvSpPr>
            <p:cNvPr id="99" name="TextBox 98">
              <a:extLst>
                <a:ext uri="{FF2B5EF4-FFF2-40B4-BE49-F238E27FC236}">
                  <a16:creationId xmlns:a16="http://schemas.microsoft.com/office/drawing/2014/main" id="{51433AC0-FFDA-244A-AD30-382D99543458}"/>
                </a:ext>
              </a:extLst>
            </p:cNvPr>
            <p:cNvSpPr txBox="1"/>
            <p:nvPr/>
          </p:nvSpPr>
          <p:spPr>
            <a:xfrm>
              <a:off x="10204952" y="5336998"/>
              <a:ext cx="318304" cy="112853"/>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100" name="Rectangle 99">
              <a:extLst>
                <a:ext uri="{FF2B5EF4-FFF2-40B4-BE49-F238E27FC236}">
                  <a16:creationId xmlns:a16="http://schemas.microsoft.com/office/drawing/2014/main" id="{82FFB0BE-4C25-9744-A3B7-DC7E336F3CAA}"/>
                </a:ext>
              </a:extLst>
            </p:cNvPr>
            <p:cNvSpPr>
              <a:spLocks noChangeAspect="1"/>
            </p:cNvSpPr>
            <p:nvPr/>
          </p:nvSpPr>
          <p:spPr>
            <a:xfrm>
              <a:off x="10741816" y="5085365"/>
              <a:ext cx="66287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solidFill>
                </a:rPr>
                <a:t>POD 3</a:t>
              </a:r>
            </a:p>
          </p:txBody>
        </p:sp>
        <p:pic>
          <p:nvPicPr>
            <p:cNvPr id="101" name="Picture 100">
              <a:extLst>
                <a:ext uri="{FF2B5EF4-FFF2-40B4-BE49-F238E27FC236}">
                  <a16:creationId xmlns:a16="http://schemas.microsoft.com/office/drawing/2014/main" id="{9B2F07B1-4CB3-C243-A9A9-BED9F58B55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2217" y="5156110"/>
              <a:ext cx="436005" cy="464041"/>
            </a:xfrm>
            <a:prstGeom prst="rect">
              <a:avLst/>
            </a:prstGeom>
          </p:spPr>
        </p:pic>
        <p:sp>
          <p:nvSpPr>
            <p:cNvPr id="102" name="TextBox 101">
              <a:extLst>
                <a:ext uri="{FF2B5EF4-FFF2-40B4-BE49-F238E27FC236}">
                  <a16:creationId xmlns:a16="http://schemas.microsoft.com/office/drawing/2014/main" id="{9312DF4C-BC0D-0C4A-A857-583BB165A384}"/>
                </a:ext>
              </a:extLst>
            </p:cNvPr>
            <p:cNvSpPr txBox="1"/>
            <p:nvPr/>
          </p:nvSpPr>
          <p:spPr>
            <a:xfrm>
              <a:off x="10944232" y="5361418"/>
              <a:ext cx="240635" cy="113636"/>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103" name="TextBox 102">
              <a:extLst>
                <a:ext uri="{FF2B5EF4-FFF2-40B4-BE49-F238E27FC236}">
                  <a16:creationId xmlns:a16="http://schemas.microsoft.com/office/drawing/2014/main" id="{2E9F681E-D797-9345-B2AD-DD1F373685C2}"/>
                </a:ext>
              </a:extLst>
            </p:cNvPr>
            <p:cNvSpPr txBox="1"/>
            <p:nvPr/>
          </p:nvSpPr>
          <p:spPr>
            <a:xfrm>
              <a:off x="11631504" y="5072839"/>
              <a:ext cx="293622" cy="11897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04" name="Rectangle 103">
              <a:extLst>
                <a:ext uri="{FF2B5EF4-FFF2-40B4-BE49-F238E27FC236}">
                  <a16:creationId xmlns:a16="http://schemas.microsoft.com/office/drawing/2014/main" id="{B86EF31D-CA8B-3E48-A7C3-33A6E344A9B7}"/>
                </a:ext>
              </a:extLst>
            </p:cNvPr>
            <p:cNvSpPr/>
            <p:nvPr/>
          </p:nvSpPr>
          <p:spPr>
            <a:xfrm>
              <a:off x="9938609" y="4893713"/>
              <a:ext cx="1576661" cy="9756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05" name="TextBox 104">
              <a:extLst>
                <a:ext uri="{FF2B5EF4-FFF2-40B4-BE49-F238E27FC236}">
                  <a16:creationId xmlns:a16="http://schemas.microsoft.com/office/drawing/2014/main" id="{371EF25D-D05E-2847-9800-9D9BBCB03DC1}"/>
                </a:ext>
              </a:extLst>
            </p:cNvPr>
            <p:cNvSpPr txBox="1"/>
            <p:nvPr/>
          </p:nvSpPr>
          <p:spPr>
            <a:xfrm>
              <a:off x="10034791" y="4892022"/>
              <a:ext cx="925865" cy="109325"/>
            </a:xfrm>
            <a:prstGeom prst="rect">
              <a:avLst/>
            </a:prstGeom>
            <a:noFill/>
          </p:spPr>
          <p:txBody>
            <a:bodyPr wrap="square" lIns="0" tIns="0" rIns="0" bIns="0" rtlCol="0">
              <a:noAutofit/>
            </a:bodyPr>
            <a:lstStyle/>
            <a:p>
              <a:pPr>
                <a:lnSpc>
                  <a:spcPct val="90000"/>
                </a:lnSpc>
              </a:pPr>
              <a:r>
                <a:rPr lang="en-US" sz="1400" dirty="0"/>
                <a:t>WLS Cluster</a:t>
              </a:r>
            </a:p>
          </p:txBody>
        </p:sp>
        <p:sp>
          <p:nvSpPr>
            <p:cNvPr id="106" name="TextBox 105">
              <a:extLst>
                <a:ext uri="{FF2B5EF4-FFF2-40B4-BE49-F238E27FC236}">
                  <a16:creationId xmlns:a16="http://schemas.microsoft.com/office/drawing/2014/main" id="{E859C419-A7C3-8547-A4FB-809908397AD7}"/>
                </a:ext>
              </a:extLst>
            </p:cNvPr>
            <p:cNvSpPr txBox="1"/>
            <p:nvPr/>
          </p:nvSpPr>
          <p:spPr>
            <a:xfrm>
              <a:off x="9420387" y="6077677"/>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09" name="Rectangle 108">
              <a:extLst>
                <a:ext uri="{FF2B5EF4-FFF2-40B4-BE49-F238E27FC236}">
                  <a16:creationId xmlns:a16="http://schemas.microsoft.com/office/drawing/2014/main" id="{57CBC936-6861-234A-AED7-ADCFEF243D82}"/>
                </a:ext>
              </a:extLst>
            </p:cNvPr>
            <p:cNvSpPr/>
            <p:nvPr/>
          </p:nvSpPr>
          <p:spPr>
            <a:xfrm>
              <a:off x="8960497" y="4629730"/>
              <a:ext cx="2701337"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0" name="TextBox 109">
              <a:extLst>
                <a:ext uri="{FF2B5EF4-FFF2-40B4-BE49-F238E27FC236}">
                  <a16:creationId xmlns:a16="http://schemas.microsoft.com/office/drawing/2014/main" id="{D7B7A860-05B3-E147-AA09-88486BB17DCD}"/>
                </a:ext>
              </a:extLst>
            </p:cNvPr>
            <p:cNvSpPr txBox="1"/>
            <p:nvPr/>
          </p:nvSpPr>
          <p:spPr>
            <a:xfrm>
              <a:off x="8725016" y="4401746"/>
              <a:ext cx="1735585" cy="191060"/>
            </a:xfrm>
            <a:prstGeom prst="rect">
              <a:avLst/>
            </a:prstGeom>
            <a:noFill/>
          </p:spPr>
          <p:txBody>
            <a:bodyPr wrap="square" lIns="0" tIns="0" rIns="0" bIns="0" rtlCol="0">
              <a:noAutofit/>
            </a:bodyPr>
            <a:lstStyle/>
            <a:p>
              <a:pPr algn="ctr">
                <a:lnSpc>
                  <a:spcPct val="90000"/>
                </a:lnSpc>
              </a:pPr>
              <a:r>
                <a:rPr lang="en-US" sz="1400" dirty="0"/>
                <a:t>WebLogic Domain</a:t>
              </a:r>
            </a:p>
          </p:txBody>
        </p:sp>
        <p:sp>
          <p:nvSpPr>
            <p:cNvPr id="111" name="Can 110">
              <a:extLst>
                <a:ext uri="{FF2B5EF4-FFF2-40B4-BE49-F238E27FC236}">
                  <a16:creationId xmlns:a16="http://schemas.microsoft.com/office/drawing/2014/main" id="{C9CA7179-AB49-4C47-BEC5-DEB62F915A95}"/>
                </a:ext>
              </a:extLst>
            </p:cNvPr>
            <p:cNvSpPr/>
            <p:nvPr/>
          </p:nvSpPr>
          <p:spPr bwMode="gray">
            <a:xfrm>
              <a:off x="8960497" y="3399304"/>
              <a:ext cx="999540" cy="898272"/>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Domain CR</a:t>
              </a:r>
            </a:p>
          </p:txBody>
        </p:sp>
        <p:sp>
          <p:nvSpPr>
            <p:cNvPr id="112" name="Oval 111">
              <a:extLst>
                <a:ext uri="{FF2B5EF4-FFF2-40B4-BE49-F238E27FC236}">
                  <a16:creationId xmlns:a16="http://schemas.microsoft.com/office/drawing/2014/main" id="{52C26278-B2AE-174C-9B35-DED823823A9C}"/>
                </a:ext>
              </a:extLst>
            </p:cNvPr>
            <p:cNvSpPr>
              <a:spLocks noChangeAspect="1"/>
            </p:cNvSpPr>
            <p:nvPr/>
          </p:nvSpPr>
          <p:spPr>
            <a:xfrm>
              <a:off x="10436916" y="3667614"/>
              <a:ext cx="1331682" cy="323232"/>
            </a:xfrm>
            <a:prstGeom prst="ellipse">
              <a:avLst/>
            </a:prstGeom>
            <a:solidFill>
              <a:srgbClr val="0099CC"/>
            </a:solidFill>
            <a:ln w="571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113" name="Straight Arrow Connector 112">
              <a:extLst>
                <a:ext uri="{FF2B5EF4-FFF2-40B4-BE49-F238E27FC236}">
                  <a16:creationId xmlns:a16="http://schemas.microsoft.com/office/drawing/2014/main" id="{CE85AD1A-20F8-5140-8C7D-3E830E2A70D0}"/>
                </a:ext>
              </a:extLst>
            </p:cNvPr>
            <p:cNvCxnSpPr>
              <a:cxnSpLocks/>
            </p:cNvCxnSpPr>
            <p:nvPr/>
          </p:nvCxnSpPr>
          <p:spPr>
            <a:xfrm flipH="1">
              <a:off x="11132172" y="4023644"/>
              <a:ext cx="1" cy="607629"/>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0AED65E9-17A6-EB4E-BB5F-5C60DD83DA57}"/>
                </a:ext>
              </a:extLst>
            </p:cNvPr>
            <p:cNvCxnSpPr>
              <a:cxnSpLocks/>
            </p:cNvCxnSpPr>
            <p:nvPr/>
          </p:nvCxnSpPr>
          <p:spPr>
            <a:xfrm>
              <a:off x="10034791" y="3829230"/>
              <a:ext cx="411402" cy="9210"/>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grpSp>
      <p:sp>
        <p:nvSpPr>
          <p:cNvPr id="2" name="Title 1"/>
          <p:cNvSpPr>
            <a:spLocks noGrp="1"/>
          </p:cNvSpPr>
          <p:nvPr>
            <p:ph type="title"/>
          </p:nvPr>
        </p:nvSpPr>
        <p:spPr/>
        <p:txBody>
          <a:bodyPr>
            <a:normAutofit/>
          </a:bodyPr>
          <a:lstStyle/>
          <a:p>
            <a:r>
              <a:rPr lang="en-US" sz="2800" b="1" dirty="0">
                <a:solidFill>
                  <a:schemeClr val="tx1">
                    <a:lumMod val="75000"/>
                  </a:schemeClr>
                </a:solidFill>
                <a:latin typeface="Oracle Sans Extra Bold" panose="020B0503020204020204" pitchFamily="34" charset="0"/>
                <a:cs typeface="Oracle Sans Extra Bold" panose="020B0503020204020204" pitchFamily="34" charset="0"/>
              </a:rPr>
              <a:t>Automating WebLogic Deployment</a:t>
            </a:r>
            <a:br>
              <a:rPr lang="en-US" sz="2800" b="1" dirty="0">
                <a:solidFill>
                  <a:schemeClr val="tx1">
                    <a:lumMod val="75000"/>
                  </a:schemeClr>
                </a:solidFill>
                <a:latin typeface="Oracle Sans Extra Bold" panose="020B0503020204020204" pitchFamily="34" charset="0"/>
                <a:cs typeface="Oracle Sans Extra Bold" panose="020B0503020204020204" pitchFamily="34" charset="0"/>
              </a:rPr>
            </a:br>
            <a:r>
              <a:rPr lang="en-US" sz="2400" b="1" dirty="0">
                <a:solidFill>
                  <a:schemeClr val="tx1">
                    <a:lumMod val="75000"/>
                  </a:schemeClr>
                </a:solidFill>
                <a:latin typeface="Oracle Sans Extra Bold" panose="020B0503020204020204" pitchFamily="34" charset="0"/>
                <a:cs typeface="Oracle Sans Extra Bold" panose="020B0503020204020204" pitchFamily="34" charset="0"/>
              </a:rPr>
              <a:t>CI/CD with WebLogic Tooling</a:t>
            </a:r>
            <a:endParaRPr lang="en-US" sz="2400" b="1" dirty="0">
              <a:latin typeface="Oracle Sans Extra Bold" panose="020B0503020204020204" pitchFamily="34" charset="0"/>
              <a:cs typeface="Oracle Sans Extra Bold" panose="020B0503020204020204" pitchFamily="34" charset="0"/>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pic>
        <p:nvPicPr>
          <p:cNvPr id="107" name="Content Placeholder 4"/>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9387257" y="1938338"/>
            <a:ext cx="2535237" cy="1365250"/>
          </a:xfrm>
          <a:ln w="12700">
            <a:noFill/>
          </a:ln>
        </p:spPr>
      </p:pic>
      <p:pic>
        <p:nvPicPr>
          <p:cNvPr id="108"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3308" y="1951305"/>
            <a:ext cx="2518853" cy="1358101"/>
          </a:xfrm>
          <a:prstGeom prst="rect">
            <a:avLst/>
          </a:prstGeom>
          <a:ln w="12700">
            <a:noFill/>
          </a:ln>
        </p:spPr>
      </p:pic>
      <p:cxnSp>
        <p:nvCxnSpPr>
          <p:cNvPr id="76" name="Straight Arrow Connector 75"/>
          <p:cNvCxnSpPr/>
          <p:nvPr/>
        </p:nvCxnSpPr>
        <p:spPr>
          <a:xfrm flipV="1">
            <a:off x="6666563" y="3994932"/>
            <a:ext cx="1431460" cy="910175"/>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660578" y="4209592"/>
            <a:ext cx="1035916" cy="430887"/>
          </a:xfrm>
          <a:prstGeom prst="rect">
            <a:avLst/>
          </a:prstGeom>
          <a:noFill/>
        </p:spPr>
        <p:txBody>
          <a:bodyPr wrap="square" rtlCol="0">
            <a:spAutoFit/>
          </a:bodyPr>
          <a:lstStyle/>
          <a:p>
            <a:pPr algn="l"/>
            <a:r>
              <a:rPr lang="en-US" sz="1100" b="1" dirty="0">
                <a:latin typeface="Oracle Sans Light" panose="020B0403020204020204" pitchFamily="34" charset="0"/>
                <a:cs typeface="Oracle Sans Light" panose="020B0403020204020204" pitchFamily="34" charset="0"/>
              </a:rPr>
              <a:t>Roll the domain</a:t>
            </a:r>
          </a:p>
        </p:txBody>
      </p:sp>
      <p:pic>
        <p:nvPicPr>
          <p:cNvPr id="82" name="Picture 81"/>
          <p:cNvPicPr>
            <a:picLocks noChangeAspect="1"/>
          </p:cNvPicPr>
          <p:nvPr/>
        </p:nvPicPr>
        <p:blipFill>
          <a:blip r:embed="rId7"/>
          <a:stretch>
            <a:fillRect/>
          </a:stretch>
        </p:blipFill>
        <p:spPr>
          <a:xfrm>
            <a:off x="10231052" y="1090009"/>
            <a:ext cx="775970" cy="775970"/>
          </a:xfrm>
          <a:prstGeom prst="rect">
            <a:avLst/>
          </a:prstGeom>
          <a:ln w="12700">
            <a:noFill/>
          </a:ln>
        </p:spPr>
      </p:pic>
      <p:sp>
        <p:nvSpPr>
          <p:cNvPr id="33" name="Rectangle 32"/>
          <p:cNvSpPr/>
          <p:nvPr/>
        </p:nvSpPr>
        <p:spPr bwMode="gray">
          <a:xfrm>
            <a:off x="4010257" y="1901090"/>
            <a:ext cx="1134980" cy="2053239"/>
          </a:xfrm>
          <a:prstGeom prst="rect">
            <a:avLst/>
          </a:prstGeom>
          <a:noFill/>
          <a:ln w="41275">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200" dirty="0">
                <a:solidFill>
                  <a:schemeClr val="tx1"/>
                </a:solidFill>
              </a:rPr>
              <a:t>Repository</a:t>
            </a:r>
          </a:p>
        </p:txBody>
      </p:sp>
      <p:sp>
        <p:nvSpPr>
          <p:cNvPr id="17" name="TextBox 16">
            <a:extLst>
              <a:ext uri="{FF2B5EF4-FFF2-40B4-BE49-F238E27FC236}">
                <a16:creationId xmlns:a16="http://schemas.microsoft.com/office/drawing/2014/main" id="{9A42ED68-0E66-D440-A3C9-FAECC4A2A10E}"/>
              </a:ext>
            </a:extLst>
          </p:cNvPr>
          <p:cNvSpPr txBox="1"/>
          <p:nvPr/>
        </p:nvSpPr>
        <p:spPr>
          <a:xfrm>
            <a:off x="915295" y="6259890"/>
            <a:ext cx="1011194" cy="387798"/>
          </a:xfrm>
          <a:prstGeom prst="rect">
            <a:avLst/>
          </a:prstGeom>
          <a:noFill/>
        </p:spPr>
        <p:txBody>
          <a:bodyPr wrap="square" lIns="0" tIns="0" rIns="0" bIns="0" rtlCol="0">
            <a:spAutoFit/>
          </a:bodyPr>
          <a:lstStyle/>
          <a:p>
            <a:pPr algn="ctr">
              <a:lnSpc>
                <a:spcPct val="90000"/>
              </a:lnSpc>
            </a:pPr>
            <a:r>
              <a:rPr lang="en-US" sz="1400" dirty="0" err="1"/>
              <a:t>GitLab</a:t>
            </a:r>
            <a:r>
              <a:rPr lang="en-US" sz="1400" dirty="0"/>
              <a:t>, Jenkins, etc.</a:t>
            </a:r>
          </a:p>
        </p:txBody>
      </p:sp>
      <p:pic>
        <p:nvPicPr>
          <p:cNvPr id="26" name="Picture 25">
            <a:extLst>
              <a:ext uri="{FF2B5EF4-FFF2-40B4-BE49-F238E27FC236}">
                <a16:creationId xmlns:a16="http://schemas.microsoft.com/office/drawing/2014/main" id="{DE7E5229-56FC-5246-A5CE-4E300D726B23}"/>
              </a:ext>
            </a:extLst>
          </p:cNvPr>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1024541" y="5442951"/>
            <a:ext cx="792703" cy="792703"/>
          </a:xfrm>
          <a:prstGeom prst="rect">
            <a:avLst/>
          </a:prstGeom>
        </p:spPr>
      </p:pic>
      <p:sp>
        <p:nvSpPr>
          <p:cNvPr id="73" name="Rectangle 72"/>
          <p:cNvSpPr/>
          <p:nvPr/>
        </p:nvSpPr>
        <p:spPr bwMode="gray">
          <a:xfrm>
            <a:off x="4238102" y="2141140"/>
            <a:ext cx="661499" cy="391510"/>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binary </a:t>
            </a:r>
          </a:p>
          <a:p>
            <a:pPr algn="ctr">
              <a:lnSpc>
                <a:spcPct val="90000"/>
              </a:lnSpc>
            </a:pPr>
            <a:r>
              <a:rPr lang="en-US" sz="900" dirty="0">
                <a:solidFill>
                  <a:schemeClr val="tx1"/>
                </a:solidFill>
              </a:rPr>
              <a:t>image</a:t>
            </a:r>
          </a:p>
        </p:txBody>
      </p:sp>
      <p:cxnSp>
        <p:nvCxnSpPr>
          <p:cNvPr id="84" name="Straight Arrow Connector 83"/>
          <p:cNvCxnSpPr/>
          <p:nvPr/>
        </p:nvCxnSpPr>
        <p:spPr>
          <a:xfrm>
            <a:off x="1420894" y="3642347"/>
            <a:ext cx="1073" cy="1701199"/>
          </a:xfrm>
          <a:prstGeom prst="straightConnector1">
            <a:avLst/>
          </a:prstGeom>
          <a:ln w="1905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41577" y="4759635"/>
            <a:ext cx="1096244" cy="486800"/>
          </a:xfrm>
          <a:prstGeom prst="rect">
            <a:avLst/>
          </a:prstGeom>
          <a:noFill/>
        </p:spPr>
        <p:txBody>
          <a:bodyPr wrap="square" lIns="0" tIns="0" rIns="0" bIns="0" rtlCol="0">
            <a:noAutofit/>
          </a:bodyPr>
          <a:lstStyle/>
          <a:p>
            <a:pPr algn="ctr">
              <a:lnSpc>
                <a:spcPct val="90000"/>
              </a:lnSpc>
            </a:pPr>
            <a:r>
              <a:rPr lang="en-US" sz="1200" dirty="0">
                <a:latin typeface="Oracle Sans" charset="0"/>
                <a:ea typeface="Oracle Sans" charset="0"/>
                <a:cs typeface="Oracle Sans" charset="0"/>
              </a:rPr>
              <a:t>Step1: Create/Update  apply patch and update JDK</a:t>
            </a:r>
          </a:p>
        </p:txBody>
      </p:sp>
      <p:cxnSp>
        <p:nvCxnSpPr>
          <p:cNvPr id="81" name="Straight Arrow Connector 80"/>
          <p:cNvCxnSpPr>
            <a:stCxn id="73" idx="1"/>
          </p:cNvCxnSpPr>
          <p:nvPr/>
        </p:nvCxnSpPr>
        <p:spPr>
          <a:xfrm flipH="1">
            <a:off x="3387624" y="2336895"/>
            <a:ext cx="850478" cy="1252547"/>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882072" y="5757478"/>
            <a:ext cx="4925508" cy="28954"/>
          </a:xfrm>
          <a:prstGeom prst="straightConnector1">
            <a:avLst/>
          </a:prstGeom>
          <a:ln w="19050">
            <a:solidFill>
              <a:srgbClr val="00B05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033885" y="4572295"/>
            <a:ext cx="3937" cy="1185182"/>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8151595">
            <a:off x="3160527" y="2876363"/>
            <a:ext cx="992467" cy="276999"/>
          </a:xfrm>
          <a:prstGeom prst="rect">
            <a:avLst/>
          </a:prstGeom>
          <a:noFill/>
        </p:spPr>
        <p:txBody>
          <a:bodyPr wrap="square" rtlCol="0">
            <a:spAutoFit/>
          </a:bodyPr>
          <a:lstStyle/>
          <a:p>
            <a:pPr algn="l"/>
            <a:r>
              <a:rPr lang="en-US" sz="1200" dirty="0">
                <a:latin typeface="Oracle Sans Light" panose="020B0403020204020204" pitchFamily="34" charset="0"/>
                <a:cs typeface="Oracle Sans Light" panose="020B0403020204020204" pitchFamily="34" charset="0"/>
              </a:rPr>
              <a:t>Pull image</a:t>
            </a:r>
          </a:p>
        </p:txBody>
      </p:sp>
      <p:cxnSp>
        <p:nvCxnSpPr>
          <p:cNvPr id="62" name="Straight Arrow Connector 61"/>
          <p:cNvCxnSpPr/>
          <p:nvPr/>
        </p:nvCxnSpPr>
        <p:spPr>
          <a:xfrm flipV="1">
            <a:off x="3701541" y="3464425"/>
            <a:ext cx="516383" cy="749033"/>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18416120">
            <a:off x="3573427" y="3621475"/>
            <a:ext cx="814534" cy="200999"/>
          </a:xfrm>
          <a:prstGeom prst="rect">
            <a:avLst/>
          </a:prstGeom>
          <a:noFill/>
        </p:spPr>
        <p:txBody>
          <a:bodyPr wrap="square" lIns="0" tIns="0" rIns="0" bIns="0" rtlCol="0">
            <a:noAutofit/>
          </a:bodyPr>
          <a:lstStyle/>
          <a:p>
            <a:pPr>
              <a:lnSpc>
                <a:spcPct val="90000"/>
              </a:lnSpc>
            </a:pPr>
            <a:r>
              <a:rPr lang="en-US" sz="1200" dirty="0"/>
              <a:t>Push Image</a:t>
            </a:r>
          </a:p>
        </p:txBody>
      </p:sp>
      <p:sp>
        <p:nvSpPr>
          <p:cNvPr id="66" name="Rectangle 65"/>
          <p:cNvSpPr/>
          <p:nvPr/>
        </p:nvSpPr>
        <p:spPr bwMode="gray">
          <a:xfrm>
            <a:off x="4238102" y="3193130"/>
            <a:ext cx="661499" cy="669426"/>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a:t>
            </a:r>
          </a:p>
          <a:p>
            <a:pPr algn="ctr">
              <a:lnSpc>
                <a:spcPct val="90000"/>
              </a:lnSpc>
            </a:pPr>
            <a:r>
              <a:rPr lang="en-US" sz="900" dirty="0">
                <a:solidFill>
                  <a:schemeClr val="tx1"/>
                </a:solidFill>
              </a:rPr>
              <a:t>Patched domain image</a:t>
            </a:r>
          </a:p>
        </p:txBody>
      </p:sp>
      <p:sp>
        <p:nvSpPr>
          <p:cNvPr id="67" name="Snip Single Corner Rectangle 66"/>
          <p:cNvSpPr/>
          <p:nvPr/>
        </p:nvSpPr>
        <p:spPr>
          <a:xfrm>
            <a:off x="4003599" y="4288407"/>
            <a:ext cx="1107461" cy="471228"/>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ysClr val="windowText" lastClr="000000"/>
                </a:solidFill>
              </a:rPr>
              <a:t>Domain.yaml</a:t>
            </a:r>
            <a:endParaRPr lang="en-US" sz="1200" dirty="0">
              <a:solidFill>
                <a:sysClr val="windowText" lastClr="000000"/>
              </a:solidFill>
            </a:endParaRPr>
          </a:p>
        </p:txBody>
      </p:sp>
      <p:sp>
        <p:nvSpPr>
          <p:cNvPr id="71" name="TextBox 70"/>
          <p:cNvSpPr txBox="1"/>
          <p:nvPr/>
        </p:nvSpPr>
        <p:spPr>
          <a:xfrm>
            <a:off x="3298539" y="5093712"/>
            <a:ext cx="1176838" cy="386179"/>
          </a:xfrm>
          <a:prstGeom prst="rect">
            <a:avLst/>
          </a:prstGeom>
          <a:noFill/>
        </p:spPr>
        <p:txBody>
          <a:bodyPr wrap="square" lIns="0" tIns="0" rIns="0" bIns="0" rtlCol="0">
            <a:noAutofit/>
          </a:bodyPr>
          <a:lstStyle/>
          <a:p>
            <a:pPr algn="ctr">
              <a:lnSpc>
                <a:spcPct val="90000"/>
              </a:lnSpc>
            </a:pPr>
            <a:r>
              <a:rPr lang="en-US" sz="1200" dirty="0">
                <a:latin typeface="Oracle Sans" charset="0"/>
                <a:ea typeface="Oracle Sans" charset="0"/>
                <a:cs typeface="Oracle Sans" charset="0"/>
              </a:rPr>
              <a:t>Step2: Update </a:t>
            </a:r>
            <a:r>
              <a:rPr lang="en-US" sz="1200" dirty="0" err="1">
                <a:latin typeface="Oracle Sans" charset="0"/>
                <a:ea typeface="Oracle Sans" charset="0"/>
                <a:cs typeface="Oracle Sans" charset="0"/>
              </a:rPr>
              <a:t>domain.yaml</a:t>
            </a:r>
            <a:r>
              <a:rPr lang="en-US" sz="1200" dirty="0">
                <a:latin typeface="Oracle Sans" charset="0"/>
                <a:ea typeface="Oracle Sans" charset="0"/>
                <a:cs typeface="Oracle Sans" charset="0"/>
              </a:rPr>
              <a:t> with new image name </a:t>
            </a:r>
          </a:p>
        </p:txBody>
      </p:sp>
      <p:cxnSp>
        <p:nvCxnSpPr>
          <p:cNvPr id="72" name="Straight Arrow Connector 71"/>
          <p:cNvCxnSpPr/>
          <p:nvPr/>
        </p:nvCxnSpPr>
        <p:spPr>
          <a:xfrm flipH="1" flipV="1">
            <a:off x="4549095" y="4759635"/>
            <a:ext cx="16034" cy="1012320"/>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2443944" y="3642347"/>
            <a:ext cx="1200480" cy="929948"/>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Tool</a:t>
            </a:r>
          </a:p>
        </p:txBody>
      </p:sp>
      <p:sp>
        <p:nvSpPr>
          <p:cNvPr id="74" name="Round Same Side Corner Rectangle 73"/>
          <p:cNvSpPr/>
          <p:nvPr/>
        </p:nvSpPr>
        <p:spPr>
          <a:xfrm>
            <a:off x="5359278" y="4635780"/>
            <a:ext cx="1287774" cy="527037"/>
          </a:xfrm>
          <a:prstGeom prst="round2Same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Kubectl</a:t>
            </a:r>
            <a:r>
              <a:rPr lang="en-US" sz="1200" dirty="0">
                <a:solidFill>
                  <a:schemeClr val="tx1"/>
                </a:solidFill>
              </a:rPr>
              <a:t> apply </a:t>
            </a:r>
            <a:r>
              <a:rPr lang="mr-IN" sz="1200" dirty="0">
                <a:solidFill>
                  <a:schemeClr val="tx1"/>
                </a:solidFill>
              </a:rPr>
              <a:t>–</a:t>
            </a:r>
            <a:r>
              <a:rPr lang="en-US" sz="1200" dirty="0">
                <a:solidFill>
                  <a:schemeClr val="tx1"/>
                </a:solidFill>
              </a:rPr>
              <a:t>f </a:t>
            </a:r>
            <a:r>
              <a:rPr lang="en-US" sz="1200" dirty="0" err="1">
                <a:solidFill>
                  <a:schemeClr val="tx1"/>
                </a:solidFill>
              </a:rPr>
              <a:t>domain.yaml</a:t>
            </a:r>
            <a:endParaRPr lang="en-US" sz="1200" dirty="0">
              <a:solidFill>
                <a:schemeClr val="tx1"/>
              </a:solidFill>
            </a:endParaRPr>
          </a:p>
        </p:txBody>
      </p:sp>
      <p:cxnSp>
        <p:nvCxnSpPr>
          <p:cNvPr id="75" name="Straight Arrow Connector 74"/>
          <p:cNvCxnSpPr/>
          <p:nvPr/>
        </p:nvCxnSpPr>
        <p:spPr>
          <a:xfrm flipH="1" flipV="1">
            <a:off x="5990571" y="5162817"/>
            <a:ext cx="8017" cy="623615"/>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781319" y="5391011"/>
            <a:ext cx="1176838" cy="350380"/>
          </a:xfrm>
          <a:prstGeom prst="rect">
            <a:avLst/>
          </a:prstGeom>
          <a:noFill/>
        </p:spPr>
        <p:txBody>
          <a:bodyPr wrap="square" lIns="0" tIns="0" rIns="0" bIns="0" rtlCol="0">
            <a:noAutofit/>
          </a:bodyPr>
          <a:lstStyle/>
          <a:p>
            <a:pPr algn="ctr">
              <a:lnSpc>
                <a:spcPct val="90000"/>
              </a:lnSpc>
            </a:pPr>
            <a:r>
              <a:rPr lang="en-US" sz="1200" dirty="0">
                <a:latin typeface="Oracle Sans" charset="0"/>
                <a:ea typeface="Oracle Sans" charset="0"/>
                <a:cs typeface="Oracle Sans" charset="0"/>
              </a:rPr>
              <a:t>Step3: Update Domain CR</a:t>
            </a:r>
          </a:p>
        </p:txBody>
      </p:sp>
      <p:sp>
        <p:nvSpPr>
          <p:cNvPr id="85" name="TextBox 84"/>
          <p:cNvSpPr txBox="1"/>
          <p:nvPr/>
        </p:nvSpPr>
        <p:spPr>
          <a:xfrm>
            <a:off x="329130" y="4153245"/>
            <a:ext cx="1096244" cy="486800"/>
          </a:xfrm>
          <a:prstGeom prst="rect">
            <a:avLst/>
          </a:prstGeom>
          <a:noFill/>
        </p:spPr>
        <p:txBody>
          <a:bodyPr wrap="square" lIns="0" tIns="0" rIns="0" bIns="0" rtlCol="0">
            <a:noAutofit/>
          </a:bodyPr>
          <a:lstStyle/>
          <a:p>
            <a:pPr algn="ctr">
              <a:lnSpc>
                <a:spcPct val="90000"/>
              </a:lnSpc>
            </a:pPr>
            <a:r>
              <a:rPr lang="en-US" sz="1200" dirty="0">
                <a:latin typeface="Oracle Sans" charset="0"/>
                <a:ea typeface="Oracle Sans" charset="0"/>
                <a:cs typeface="Oracle Sans" charset="0"/>
              </a:rPr>
              <a:t>Trigger</a:t>
            </a:r>
            <a:r>
              <a:rPr lang="en-US" sz="1200">
                <a:latin typeface="Oracle Sans" charset="0"/>
                <a:ea typeface="Oracle Sans" charset="0"/>
                <a:cs typeface="Oracle Sans" charset="0"/>
              </a:rPr>
              <a:t>: call to patch</a:t>
            </a:r>
            <a:endParaRPr lang="en-US" sz="1200" dirty="0">
              <a:latin typeface="Oracle Sans" charset="0"/>
              <a:ea typeface="Oracle Sans" charset="0"/>
              <a:cs typeface="Oracle Sans" charset="0"/>
            </a:endParaRPr>
          </a:p>
          <a:p>
            <a:pPr algn="ctr">
              <a:lnSpc>
                <a:spcPct val="90000"/>
              </a:lnSpc>
            </a:pPr>
            <a:endParaRPr lang="en-US" sz="1200" dirty="0">
              <a:latin typeface="Oracle Sans" charset="0"/>
              <a:ea typeface="Oracle Sans" charset="0"/>
              <a:cs typeface="Oracle Sans" charset="0"/>
            </a:endParaRPr>
          </a:p>
        </p:txBody>
      </p:sp>
      <p:sp>
        <p:nvSpPr>
          <p:cNvPr id="3" name="Rectangle 2"/>
          <p:cNvSpPr/>
          <p:nvPr/>
        </p:nvSpPr>
        <p:spPr>
          <a:xfrm>
            <a:off x="954741" y="2837329"/>
            <a:ext cx="1062318" cy="793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Invoke Patching</a:t>
            </a:r>
          </a:p>
        </p:txBody>
      </p:sp>
      <p:sp>
        <p:nvSpPr>
          <p:cNvPr id="59" name="Rectangle 58"/>
          <p:cNvSpPr/>
          <p:nvPr/>
        </p:nvSpPr>
        <p:spPr>
          <a:xfrm>
            <a:off x="2465322" y="2404441"/>
            <a:ext cx="1062318" cy="5181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My Oracle Support</a:t>
            </a:r>
          </a:p>
        </p:txBody>
      </p:sp>
      <p:cxnSp>
        <p:nvCxnSpPr>
          <p:cNvPr id="68" name="Straight Arrow Connector 67"/>
          <p:cNvCxnSpPr>
            <a:stCxn id="59" idx="2"/>
          </p:cNvCxnSpPr>
          <p:nvPr/>
        </p:nvCxnSpPr>
        <p:spPr>
          <a:xfrm>
            <a:off x="2996481" y="2922555"/>
            <a:ext cx="0" cy="585173"/>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034002" y="3088238"/>
            <a:ext cx="1096244" cy="486800"/>
          </a:xfrm>
          <a:prstGeom prst="rect">
            <a:avLst/>
          </a:prstGeom>
          <a:noFill/>
        </p:spPr>
        <p:txBody>
          <a:bodyPr wrap="square" lIns="0" tIns="0" rIns="0" bIns="0" rtlCol="0">
            <a:noAutofit/>
          </a:bodyPr>
          <a:lstStyle/>
          <a:p>
            <a:pPr algn="ctr">
              <a:lnSpc>
                <a:spcPct val="90000"/>
              </a:lnSpc>
            </a:pPr>
            <a:r>
              <a:rPr lang="en-US" sz="1200">
                <a:latin typeface="Oracle Sans" charset="0"/>
                <a:ea typeface="Oracle Sans" charset="0"/>
                <a:cs typeface="Oracle Sans" charset="0"/>
              </a:rPr>
              <a:t>Download patches</a:t>
            </a:r>
            <a:endParaRPr lang="en-US" sz="1200" dirty="0">
              <a:latin typeface="Oracle Sans" charset="0"/>
              <a:ea typeface="Oracle Sans" charset="0"/>
              <a:cs typeface="Oracle Sans" charset="0"/>
            </a:endParaRPr>
          </a:p>
        </p:txBody>
      </p:sp>
      <p:sp>
        <p:nvSpPr>
          <p:cNvPr id="86" name="Rectangle 85"/>
          <p:cNvSpPr/>
          <p:nvPr/>
        </p:nvSpPr>
        <p:spPr bwMode="gray">
          <a:xfrm>
            <a:off x="4238102" y="2668807"/>
            <a:ext cx="661499" cy="391510"/>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domain </a:t>
            </a:r>
          </a:p>
          <a:p>
            <a:pPr algn="ctr">
              <a:lnSpc>
                <a:spcPct val="90000"/>
              </a:lnSpc>
            </a:pPr>
            <a:r>
              <a:rPr lang="en-US" sz="900" dirty="0">
                <a:solidFill>
                  <a:schemeClr val="tx1"/>
                </a:solidFill>
              </a:rPr>
              <a:t>image</a:t>
            </a:r>
          </a:p>
        </p:txBody>
      </p:sp>
      <p:cxnSp>
        <p:nvCxnSpPr>
          <p:cNvPr id="87" name="Straight Arrow Connector 86"/>
          <p:cNvCxnSpPr/>
          <p:nvPr/>
        </p:nvCxnSpPr>
        <p:spPr>
          <a:xfrm flipH="1">
            <a:off x="3656760" y="2863790"/>
            <a:ext cx="570135" cy="816654"/>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rot="18151595">
            <a:off x="3433587" y="3029934"/>
            <a:ext cx="992467" cy="276999"/>
          </a:xfrm>
          <a:prstGeom prst="rect">
            <a:avLst/>
          </a:prstGeom>
          <a:noFill/>
        </p:spPr>
        <p:txBody>
          <a:bodyPr wrap="square" rtlCol="0">
            <a:spAutoFit/>
          </a:bodyPr>
          <a:lstStyle/>
          <a:p>
            <a:pPr algn="l"/>
            <a:r>
              <a:rPr lang="en-US" sz="1200" dirty="0">
                <a:latin typeface="Oracle Sans Light" panose="020B0403020204020204" pitchFamily="34" charset="0"/>
                <a:cs typeface="Oracle Sans Light" panose="020B0403020204020204" pitchFamily="34" charset="0"/>
              </a:rPr>
              <a:t>Pull image</a:t>
            </a:r>
          </a:p>
        </p:txBody>
      </p:sp>
      <p:pic>
        <p:nvPicPr>
          <p:cNvPr id="115" name="Picture 114">
            <a:extLst>
              <a:ext uri="{FF2B5EF4-FFF2-40B4-BE49-F238E27FC236}">
                <a16:creationId xmlns:a16="http://schemas.microsoft.com/office/drawing/2014/main" id="{8FCC4E54-BC13-C541-B87B-4F1B2AEA70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6767" y="1015942"/>
            <a:ext cx="1911933" cy="850037"/>
          </a:xfrm>
          <a:prstGeom prst="rect">
            <a:avLst/>
          </a:prstGeom>
          <a:ln w="12700">
            <a:noFill/>
          </a:ln>
        </p:spPr>
      </p:pic>
    </p:spTree>
    <p:extLst>
      <p:ext uri="{BB962C8B-B14F-4D97-AF65-F5344CB8AC3E}">
        <p14:creationId xmlns:p14="http://schemas.microsoft.com/office/powerpoint/2010/main" val="552794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9BD3F4-4911-5A4C-9A3C-F2EA4D1DBAD4}"/>
              </a:ext>
            </a:extLst>
          </p:cNvPr>
          <p:cNvSpPr>
            <a:spLocks noGrp="1"/>
          </p:cNvSpPr>
          <p:nvPr>
            <p:ph type="title"/>
          </p:nvPr>
        </p:nvSpPr>
        <p:spPr/>
        <p:txBody>
          <a:bodyPr/>
          <a:lstStyle/>
          <a:p>
            <a:r>
              <a:rPr kumimoji="1" lang="en-US" altLang="zh-TW" dirty="0"/>
              <a:t>WebLogic on Oracle Container Engine for Kubernetes </a:t>
            </a:r>
            <a:r>
              <a:rPr kumimoji="1" lang="zh-CN" altLang="en-US" dirty="0"/>
              <a:t>練</a:t>
            </a:r>
            <a:r>
              <a:rPr kumimoji="1" lang="zh-TW" altLang="en-US" dirty="0"/>
              <a:t>習簡介</a:t>
            </a:r>
          </a:p>
        </p:txBody>
      </p:sp>
      <p:sp>
        <p:nvSpPr>
          <p:cNvPr id="5" name="Text Placeholder 4">
            <a:extLst>
              <a:ext uri="{FF2B5EF4-FFF2-40B4-BE49-F238E27FC236}">
                <a16:creationId xmlns:a16="http://schemas.microsoft.com/office/drawing/2014/main" id="{8EC2C435-41AD-7C43-9F7A-C75A494A2729}"/>
              </a:ext>
            </a:extLst>
          </p:cNvPr>
          <p:cNvSpPr>
            <a:spLocks noGrp="1"/>
          </p:cNvSpPr>
          <p:nvPr>
            <p:ph type="body" idx="1"/>
          </p:nvPr>
        </p:nvSpPr>
        <p:spPr>
          <a:xfrm>
            <a:off x="779670" y="2311708"/>
            <a:ext cx="10669102" cy="4067791"/>
          </a:xfrm>
        </p:spPr>
        <p:txBody>
          <a:bodyPr>
            <a:normAutofit fontScale="77500" lnSpcReduction="20000"/>
          </a:bodyPr>
          <a:lstStyle/>
          <a:p>
            <a:r>
              <a:rPr kumimoji="1" lang="zh-CN" altLang="en-US" dirty="0"/>
              <a:t>開放權限</a:t>
            </a:r>
            <a:r>
              <a:rPr kumimoji="1" lang="en-US" altLang="zh-CN" dirty="0"/>
              <a:t> (OKE &amp; Cloud Shell)</a:t>
            </a:r>
            <a:endParaRPr kumimoji="1" lang="en-US" altLang="zh-TW" dirty="0"/>
          </a:p>
          <a:p>
            <a:r>
              <a:rPr kumimoji="1" lang="zh-TW" altLang="en-US" dirty="0"/>
              <a:t>建立</a:t>
            </a:r>
            <a:r>
              <a:rPr kumimoji="1" lang="en-US" altLang="zh-TW" dirty="0"/>
              <a:t>OKE Cluster</a:t>
            </a:r>
            <a:endParaRPr kumimoji="1" lang="en-US" altLang="zh-CN" dirty="0"/>
          </a:p>
          <a:p>
            <a:r>
              <a:rPr kumimoji="1" lang="zh-CN" altLang="en-US" dirty="0"/>
              <a:t>設定工具</a:t>
            </a:r>
            <a:r>
              <a:rPr kumimoji="1" lang="en-US" altLang="zh-CN" dirty="0"/>
              <a:t> (</a:t>
            </a:r>
            <a:r>
              <a:rPr kumimoji="1" lang="en-US" altLang="zh-CN" dirty="0" err="1"/>
              <a:t>kubectl</a:t>
            </a:r>
            <a:r>
              <a:rPr kumimoji="1" lang="en-US" altLang="zh-CN" dirty="0"/>
              <a:t>) </a:t>
            </a:r>
            <a:r>
              <a:rPr kumimoji="1" lang="zh-CN" altLang="en-US" dirty="0"/>
              <a:t>使用環</a:t>
            </a:r>
            <a:r>
              <a:rPr kumimoji="1" lang="zh-TW" altLang="en-US" dirty="0"/>
              <a:t>境</a:t>
            </a:r>
            <a:endParaRPr kumimoji="1" lang="en-US" altLang="zh-TW" dirty="0"/>
          </a:p>
          <a:p>
            <a:r>
              <a:rPr kumimoji="1" lang="zh-TW" altLang="en-US" dirty="0"/>
              <a:t>將使用者放入</a:t>
            </a:r>
            <a:r>
              <a:rPr kumimoji="1" lang="en-US" altLang="zh-TW" dirty="0"/>
              <a:t>OKE cluster</a:t>
            </a:r>
            <a:r>
              <a:rPr kumimoji="1" lang="zh-CN" altLang="en-US" dirty="0"/>
              <a:t>中</a:t>
            </a:r>
            <a:r>
              <a:rPr kumimoji="1" lang="zh-TW" altLang="en-US" dirty="0"/>
              <a:t>；建立存取權限</a:t>
            </a:r>
            <a:endParaRPr kumimoji="1" lang="en-US" altLang="zh-TW" dirty="0"/>
          </a:p>
          <a:p>
            <a:r>
              <a:rPr kumimoji="1" lang="zh-TW" altLang="en-US" dirty="0"/>
              <a:t>準備環境</a:t>
            </a:r>
            <a:r>
              <a:rPr kumimoji="1" lang="en-US" altLang="zh-TW" dirty="0"/>
              <a:t> (helm) </a:t>
            </a:r>
            <a:r>
              <a:rPr kumimoji="1" lang="zh-TW" altLang="en-US" dirty="0"/>
              <a:t>並將其加入存取權限中</a:t>
            </a:r>
            <a:endParaRPr kumimoji="1" lang="en-US" altLang="zh-TW" dirty="0"/>
          </a:p>
          <a:p>
            <a:r>
              <a:rPr kumimoji="1" lang="zh-TW" altLang="en-US" dirty="0"/>
              <a:t>建立環境以供給</a:t>
            </a:r>
            <a:r>
              <a:rPr kumimoji="1" lang="en-US" altLang="zh-TW" dirty="0"/>
              <a:t> WebLogic Operator </a:t>
            </a:r>
            <a:r>
              <a:rPr kumimoji="1" lang="zh-CN" altLang="en-US" dirty="0"/>
              <a:t>使用</a:t>
            </a:r>
            <a:r>
              <a:rPr kumimoji="1" lang="zh-TW" altLang="en-US" dirty="0"/>
              <a:t>；</a:t>
            </a:r>
            <a:r>
              <a:rPr kumimoji="1" lang="en-US" altLang="zh-TW" dirty="0"/>
              <a:t>namespace &amp; service account</a:t>
            </a:r>
          </a:p>
          <a:p>
            <a:r>
              <a:rPr kumimoji="1" lang="zh-CN" altLang="en-US" dirty="0"/>
              <a:t>安裝</a:t>
            </a:r>
            <a:r>
              <a:rPr kumimoji="1" lang="en-US" altLang="zh-CN" dirty="0"/>
              <a:t> Load Balancer (</a:t>
            </a:r>
            <a:r>
              <a:rPr kumimoji="1" lang="en-US" altLang="zh-CN" dirty="0" err="1"/>
              <a:t>Traefik</a:t>
            </a:r>
            <a:r>
              <a:rPr kumimoji="1" lang="en-US" altLang="zh-CN" dirty="0"/>
              <a:t> Ingress)</a:t>
            </a:r>
          </a:p>
          <a:p>
            <a:r>
              <a:rPr kumimoji="1" lang="zh-CN" altLang="en-US" dirty="0"/>
              <a:t>設定</a:t>
            </a:r>
            <a:r>
              <a:rPr kumimoji="1" lang="en-US" altLang="zh-CN" dirty="0"/>
              <a:t> WebLogic Server </a:t>
            </a:r>
            <a:r>
              <a:rPr kumimoji="1" lang="zh-CN" altLang="en-US" dirty="0"/>
              <a:t>環境及部</a:t>
            </a:r>
            <a:r>
              <a:rPr kumimoji="1" lang="zh-TW" altLang="en-US" dirty="0"/>
              <a:t>署</a:t>
            </a:r>
            <a:r>
              <a:rPr kumimoji="1" lang="en-US" altLang="zh-TW" dirty="0"/>
              <a:t> WLS Server</a:t>
            </a:r>
            <a:r>
              <a:rPr kumimoji="1" lang="zh-TW" altLang="en-US" dirty="0"/>
              <a:t>並與</a:t>
            </a:r>
            <a:r>
              <a:rPr kumimoji="1" lang="en-US" altLang="zh-TW" dirty="0"/>
              <a:t> Operator &amp; LB </a:t>
            </a:r>
            <a:r>
              <a:rPr kumimoji="1" lang="zh-CN" altLang="en-US" dirty="0"/>
              <a:t>連結</a:t>
            </a:r>
            <a:endParaRPr kumimoji="1" lang="en-US" altLang="zh-CN" dirty="0"/>
          </a:p>
          <a:p>
            <a:r>
              <a:rPr kumimoji="1" lang="en-US" altLang="zh-CN" dirty="0"/>
              <a:t>Scaling Up/Down</a:t>
            </a:r>
            <a:r>
              <a:rPr kumimoji="1" lang="zh-CN" altLang="en-US" dirty="0"/>
              <a:t>、複寫</a:t>
            </a:r>
            <a:r>
              <a:rPr kumimoji="1" lang="en-US" altLang="zh-CN" dirty="0"/>
              <a:t> JDBC </a:t>
            </a:r>
            <a:r>
              <a:rPr kumimoji="1" lang="zh-CN" altLang="en-US" dirty="0"/>
              <a:t>連線、程式過版部</a:t>
            </a:r>
            <a:r>
              <a:rPr kumimoji="1" lang="zh-TW" altLang="en-US" dirty="0"/>
              <a:t>署並指定伺服器</a:t>
            </a:r>
            <a:endParaRPr kumimoji="1" lang="en-US" altLang="zh-CN" dirty="0"/>
          </a:p>
        </p:txBody>
      </p:sp>
      <p:sp>
        <p:nvSpPr>
          <p:cNvPr id="3" name="Footer Placeholder 2">
            <a:extLst>
              <a:ext uri="{FF2B5EF4-FFF2-40B4-BE49-F238E27FC236}">
                <a16:creationId xmlns:a16="http://schemas.microsoft.com/office/drawing/2014/main" id="{E48C1FAC-ADB5-C442-8224-038D410C192E}"/>
              </a:ext>
            </a:extLst>
          </p:cNvPr>
          <p:cNvSpPr>
            <a:spLocks noGrp="1"/>
          </p:cNvSpPr>
          <p:nvPr>
            <p:ph type="ftr" sz="quarter" idx="10"/>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3986072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4B6003-138C-054D-9A86-0878BEF92D64}"/>
              </a:ext>
            </a:extLst>
          </p:cNvPr>
          <p:cNvSpPr>
            <a:spLocks noGrp="1"/>
          </p:cNvSpPr>
          <p:nvPr>
            <p:ph type="ftr" sz="quarter" idx="11"/>
          </p:nvPr>
        </p:nvSpPr>
        <p:spPr/>
        <p:txBody>
          <a:bodyPr/>
          <a:lstStyle/>
          <a:p>
            <a:r>
              <a:rPr lang="en-US" sz="700"/>
              <a:t>Copyright © 2019 Oracle and/or its affiliates.</a:t>
            </a:r>
            <a:endParaRPr lang="en-US" sz="700" dirty="0"/>
          </a:p>
        </p:txBody>
      </p:sp>
      <p:sp>
        <p:nvSpPr>
          <p:cNvPr id="3" name="Rectangle 2">
            <a:extLst>
              <a:ext uri="{FF2B5EF4-FFF2-40B4-BE49-F238E27FC236}">
                <a16:creationId xmlns:a16="http://schemas.microsoft.com/office/drawing/2014/main" id="{3B1DA005-064F-F443-B9BA-0F87A560BEAF}"/>
              </a:ext>
            </a:extLst>
          </p:cNvPr>
          <p:cNvSpPr/>
          <p:nvPr/>
        </p:nvSpPr>
        <p:spPr>
          <a:xfrm>
            <a:off x="1088019" y="2365452"/>
            <a:ext cx="10278319" cy="1877437"/>
          </a:xfrm>
          <a:prstGeom prst="rect">
            <a:avLst/>
          </a:prstGeom>
        </p:spPr>
        <p:txBody>
          <a:bodyPr wrap="square">
            <a:spAutoFit/>
          </a:bodyPr>
          <a:lstStyle/>
          <a:p>
            <a:r>
              <a:rPr lang="en-US" altLang="zh-TW" sz="3200" b="1" dirty="0"/>
              <a:t>Hands on Lab URL</a:t>
            </a:r>
            <a:r>
              <a:rPr lang="en-US" altLang="zh-TW" sz="2800" dirty="0"/>
              <a:t>:</a:t>
            </a:r>
          </a:p>
          <a:p>
            <a:endParaRPr lang="en-US" altLang="zh-TW" sz="2800" dirty="0"/>
          </a:p>
          <a:p>
            <a:r>
              <a:rPr lang="en-US" altLang="zh-TW" sz="2800" dirty="0">
                <a:hlinkClick r:id="rId3"/>
              </a:rPr>
              <a:t>https://bit.ly/2wNfXU8</a:t>
            </a:r>
            <a:endParaRPr lang="en-US" altLang="zh-TW" sz="2800" dirty="0"/>
          </a:p>
          <a:p>
            <a:endParaRPr lang="zh-TW" altLang="en-US" sz="2800" dirty="0"/>
          </a:p>
        </p:txBody>
      </p:sp>
    </p:spTree>
    <p:extLst>
      <p:ext uri="{BB962C8B-B14F-4D97-AF65-F5344CB8AC3E}">
        <p14:creationId xmlns:p14="http://schemas.microsoft.com/office/powerpoint/2010/main" val="1985903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9BD3F4-4911-5A4C-9A3C-F2EA4D1DBAD4}"/>
              </a:ext>
            </a:extLst>
          </p:cNvPr>
          <p:cNvSpPr>
            <a:spLocks noGrp="1"/>
          </p:cNvSpPr>
          <p:nvPr>
            <p:ph type="title"/>
          </p:nvPr>
        </p:nvSpPr>
        <p:spPr/>
        <p:txBody>
          <a:bodyPr/>
          <a:lstStyle/>
          <a:p>
            <a:r>
              <a:rPr kumimoji="1" lang="zh-CN" altLang="en-US" dirty="0"/>
              <a:t>取得</a:t>
            </a:r>
            <a:r>
              <a:rPr kumimoji="1" lang="en-US" altLang="zh-CN" dirty="0"/>
              <a:t> OCI User OCID – Lab2</a:t>
            </a:r>
            <a:endParaRPr kumimoji="1" lang="zh-TW" altLang="en-US" dirty="0"/>
          </a:p>
        </p:txBody>
      </p:sp>
      <p:sp>
        <p:nvSpPr>
          <p:cNvPr id="3" name="Footer Placeholder 2">
            <a:extLst>
              <a:ext uri="{FF2B5EF4-FFF2-40B4-BE49-F238E27FC236}">
                <a16:creationId xmlns:a16="http://schemas.microsoft.com/office/drawing/2014/main" id="{E48C1FAC-ADB5-C442-8224-038D410C192E}"/>
              </a:ext>
            </a:extLst>
          </p:cNvPr>
          <p:cNvSpPr>
            <a:spLocks noGrp="1"/>
          </p:cNvSpPr>
          <p:nvPr>
            <p:ph type="ftr" sz="quarter" idx="10"/>
          </p:nvPr>
        </p:nvSpPr>
        <p:spPr/>
        <p:txBody>
          <a:bodyPr/>
          <a:lstStyle/>
          <a:p>
            <a:r>
              <a:rPr lang="en-US" sz="700"/>
              <a:t>Copyright © 2019 Oracle and/or its affiliates.</a:t>
            </a:r>
            <a:endParaRPr lang="en-US" sz="700" dirty="0"/>
          </a:p>
        </p:txBody>
      </p:sp>
      <p:pic>
        <p:nvPicPr>
          <p:cNvPr id="9" name="Picture 8">
            <a:extLst>
              <a:ext uri="{FF2B5EF4-FFF2-40B4-BE49-F238E27FC236}">
                <a16:creationId xmlns:a16="http://schemas.microsoft.com/office/drawing/2014/main" id="{705214BD-BF48-3340-983B-3A5987335EC1}"/>
              </a:ext>
            </a:extLst>
          </p:cNvPr>
          <p:cNvPicPr>
            <a:picLocks noChangeAspect="1"/>
          </p:cNvPicPr>
          <p:nvPr/>
        </p:nvPicPr>
        <p:blipFill>
          <a:blip r:embed="rId2"/>
          <a:stretch>
            <a:fillRect/>
          </a:stretch>
        </p:blipFill>
        <p:spPr>
          <a:xfrm>
            <a:off x="5474825" y="2279266"/>
            <a:ext cx="6593225" cy="3435126"/>
          </a:xfrm>
          <a:prstGeom prst="rect">
            <a:avLst/>
          </a:prstGeom>
        </p:spPr>
      </p:pic>
      <p:pic>
        <p:nvPicPr>
          <p:cNvPr id="7" name="Picture 6">
            <a:extLst>
              <a:ext uri="{FF2B5EF4-FFF2-40B4-BE49-F238E27FC236}">
                <a16:creationId xmlns:a16="http://schemas.microsoft.com/office/drawing/2014/main" id="{6FDBD0ED-8240-E148-A536-704D02210EBE}"/>
              </a:ext>
            </a:extLst>
          </p:cNvPr>
          <p:cNvPicPr>
            <a:picLocks noChangeAspect="1"/>
          </p:cNvPicPr>
          <p:nvPr/>
        </p:nvPicPr>
        <p:blipFill>
          <a:blip r:embed="rId3"/>
          <a:stretch>
            <a:fillRect/>
          </a:stretch>
        </p:blipFill>
        <p:spPr>
          <a:xfrm>
            <a:off x="569609" y="2409819"/>
            <a:ext cx="4708448" cy="2985606"/>
          </a:xfrm>
          <a:prstGeom prst="rect">
            <a:avLst/>
          </a:prstGeom>
        </p:spPr>
      </p:pic>
      <p:sp>
        <p:nvSpPr>
          <p:cNvPr id="8" name="Rectangle 7">
            <a:extLst>
              <a:ext uri="{FF2B5EF4-FFF2-40B4-BE49-F238E27FC236}">
                <a16:creationId xmlns:a16="http://schemas.microsoft.com/office/drawing/2014/main" id="{ADC7E314-7084-8D46-8DEF-A3E5ECCBF93B}"/>
              </a:ext>
            </a:extLst>
          </p:cNvPr>
          <p:cNvSpPr/>
          <p:nvPr/>
        </p:nvSpPr>
        <p:spPr>
          <a:xfrm>
            <a:off x="3333508" y="4457043"/>
            <a:ext cx="1944549" cy="381175"/>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Rectangle 9">
            <a:extLst>
              <a:ext uri="{FF2B5EF4-FFF2-40B4-BE49-F238E27FC236}">
                <a16:creationId xmlns:a16="http://schemas.microsoft.com/office/drawing/2014/main" id="{46573311-B5A8-D545-A6F9-0484EC118399}"/>
              </a:ext>
            </a:extLst>
          </p:cNvPr>
          <p:cNvSpPr/>
          <p:nvPr/>
        </p:nvSpPr>
        <p:spPr>
          <a:xfrm>
            <a:off x="9711159" y="5092860"/>
            <a:ext cx="474563" cy="279416"/>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432200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4767EE-8BC9-BF4B-84AF-33AA0822BA61}"/>
              </a:ext>
            </a:extLst>
          </p:cNvPr>
          <p:cNvPicPr>
            <a:picLocks noChangeAspect="1"/>
          </p:cNvPicPr>
          <p:nvPr/>
        </p:nvPicPr>
        <p:blipFill>
          <a:blip r:embed="rId2"/>
          <a:stretch>
            <a:fillRect/>
          </a:stretch>
        </p:blipFill>
        <p:spPr>
          <a:xfrm>
            <a:off x="0" y="2127091"/>
            <a:ext cx="12192000" cy="3622395"/>
          </a:xfrm>
          <a:prstGeom prst="rect">
            <a:avLst/>
          </a:prstGeom>
        </p:spPr>
      </p:pic>
      <p:sp>
        <p:nvSpPr>
          <p:cNvPr id="4" name="Title 3">
            <a:extLst>
              <a:ext uri="{FF2B5EF4-FFF2-40B4-BE49-F238E27FC236}">
                <a16:creationId xmlns:a16="http://schemas.microsoft.com/office/drawing/2014/main" id="{B99BD3F4-4911-5A4C-9A3C-F2EA4D1DBAD4}"/>
              </a:ext>
            </a:extLst>
          </p:cNvPr>
          <p:cNvSpPr>
            <a:spLocks noGrp="1"/>
          </p:cNvSpPr>
          <p:nvPr>
            <p:ph type="title"/>
          </p:nvPr>
        </p:nvSpPr>
        <p:spPr/>
        <p:txBody>
          <a:bodyPr/>
          <a:lstStyle/>
          <a:p>
            <a:r>
              <a:rPr kumimoji="1" lang="en-US" altLang="zh-CN" dirty="0"/>
              <a:t>Authorization failed – </a:t>
            </a:r>
            <a:r>
              <a:rPr kumimoji="1" lang="zh-CN" altLang="en-US" dirty="0"/>
              <a:t>錯誤的</a:t>
            </a:r>
            <a:r>
              <a:rPr kumimoji="1" lang="en-US" altLang="zh-CN" dirty="0"/>
              <a:t> COMPARTMENT</a:t>
            </a:r>
            <a:endParaRPr kumimoji="1" lang="zh-TW" altLang="en-US" dirty="0"/>
          </a:p>
        </p:txBody>
      </p:sp>
      <p:sp>
        <p:nvSpPr>
          <p:cNvPr id="3" name="Footer Placeholder 2">
            <a:extLst>
              <a:ext uri="{FF2B5EF4-FFF2-40B4-BE49-F238E27FC236}">
                <a16:creationId xmlns:a16="http://schemas.microsoft.com/office/drawing/2014/main" id="{E48C1FAC-ADB5-C442-8224-038D410C192E}"/>
              </a:ext>
            </a:extLst>
          </p:cNvPr>
          <p:cNvSpPr>
            <a:spLocks noGrp="1"/>
          </p:cNvSpPr>
          <p:nvPr>
            <p:ph type="ftr" sz="quarter" idx="10"/>
          </p:nvPr>
        </p:nvSpPr>
        <p:spPr/>
        <p:txBody>
          <a:bodyPr/>
          <a:lstStyle/>
          <a:p>
            <a:r>
              <a:rPr lang="en-US" sz="700"/>
              <a:t>Copyright © 2019 Oracle and/or its affiliates.</a:t>
            </a:r>
            <a:endParaRPr lang="en-US" sz="700" dirty="0"/>
          </a:p>
        </p:txBody>
      </p:sp>
      <p:sp>
        <p:nvSpPr>
          <p:cNvPr id="8" name="Rectangle 7">
            <a:extLst>
              <a:ext uri="{FF2B5EF4-FFF2-40B4-BE49-F238E27FC236}">
                <a16:creationId xmlns:a16="http://schemas.microsoft.com/office/drawing/2014/main" id="{ADC7E314-7084-8D46-8DEF-A3E5ECCBF93B}"/>
              </a:ext>
            </a:extLst>
          </p:cNvPr>
          <p:cNvSpPr/>
          <p:nvPr/>
        </p:nvSpPr>
        <p:spPr>
          <a:xfrm>
            <a:off x="138895" y="5047354"/>
            <a:ext cx="2361237" cy="381175"/>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786978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F6C285-9602-9744-B317-406F7AE1F793}"/>
              </a:ext>
            </a:extLst>
          </p:cNvPr>
          <p:cNvSpPr>
            <a:spLocks noGrp="1"/>
          </p:cNvSpPr>
          <p:nvPr>
            <p:ph type="title"/>
          </p:nvPr>
        </p:nvSpPr>
        <p:spPr/>
        <p:txBody>
          <a:bodyPr/>
          <a:lstStyle/>
          <a:p>
            <a:r>
              <a:rPr lang="en-US" dirty="0"/>
              <a:t>Thank You</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713457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E1DC46-40B1-7E44-BF75-40CB5525B750}"/>
              </a:ext>
            </a:extLst>
          </p:cNvPr>
          <p:cNvSpPr>
            <a:spLocks noGrp="1"/>
          </p:cNvSpPr>
          <p:nvPr>
            <p:ph type="title"/>
          </p:nvPr>
        </p:nvSpPr>
        <p:spPr/>
        <p:txBody>
          <a:bodyPr>
            <a:normAutofit/>
          </a:bodyPr>
          <a:lstStyle/>
          <a:p>
            <a:r>
              <a:rPr lang="en-GB" sz="2800" dirty="0"/>
              <a:t>Workshop</a:t>
            </a:r>
          </a:p>
        </p:txBody>
      </p:sp>
      <p:sp>
        <p:nvSpPr>
          <p:cNvPr id="5" name="Text Placeholder 4">
            <a:extLst>
              <a:ext uri="{FF2B5EF4-FFF2-40B4-BE49-F238E27FC236}">
                <a16:creationId xmlns:a16="http://schemas.microsoft.com/office/drawing/2014/main" id="{085E5649-8C63-CD4F-BEA2-C5D19D927B9B}"/>
              </a:ext>
            </a:extLst>
          </p:cNvPr>
          <p:cNvSpPr>
            <a:spLocks noGrp="1"/>
          </p:cNvSpPr>
          <p:nvPr>
            <p:ph type="body" idx="1"/>
          </p:nvPr>
        </p:nvSpPr>
        <p:spPr>
          <a:xfrm>
            <a:off x="768095" y="2288559"/>
            <a:ext cx="11199115" cy="3360372"/>
          </a:xfrm>
        </p:spPr>
        <p:txBody>
          <a:bodyPr/>
          <a:lstStyle/>
          <a:p>
            <a:r>
              <a:rPr lang="en-GB" dirty="0"/>
              <a:t>Lab Content</a:t>
            </a:r>
          </a:p>
          <a:p>
            <a:endParaRPr lang="en-GB" dirty="0"/>
          </a:p>
          <a:p>
            <a:r>
              <a:rPr lang="en-GB" sz="4000" dirty="0">
                <a:solidFill>
                  <a:schemeClr val="accent3">
                    <a:lumMod val="75000"/>
                  </a:schemeClr>
                </a:solidFill>
              </a:rPr>
              <a:t>http://</a:t>
            </a:r>
            <a:r>
              <a:rPr lang="en-GB" sz="4000" dirty="0" err="1">
                <a:solidFill>
                  <a:schemeClr val="accent3">
                    <a:lumMod val="75000"/>
                  </a:schemeClr>
                </a:solidFill>
              </a:rPr>
              <a:t>bit.ly</a:t>
            </a:r>
            <a:r>
              <a:rPr lang="en-GB" sz="4000" dirty="0">
                <a:solidFill>
                  <a:schemeClr val="accent3">
                    <a:lumMod val="75000"/>
                  </a:schemeClr>
                </a:solidFill>
              </a:rPr>
              <a:t>/wls-k8s-hol-short</a:t>
            </a:r>
          </a:p>
          <a:p>
            <a:endParaRPr lang="en-GB" sz="4000" dirty="0">
              <a:solidFill>
                <a:schemeClr val="accent3">
                  <a:lumMod val="75000"/>
                </a:schemeClr>
              </a:solidFill>
            </a:endParaRPr>
          </a:p>
          <a:p>
            <a:endParaRPr lang="en-GB" dirty="0"/>
          </a:p>
        </p:txBody>
      </p:sp>
    </p:spTree>
    <p:extLst>
      <p:ext uri="{BB962C8B-B14F-4D97-AF65-F5344CB8AC3E}">
        <p14:creationId xmlns:p14="http://schemas.microsoft.com/office/powerpoint/2010/main" val="410639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a:stretch>
            <a:fillRect/>
          </a:stretch>
        </p:blipFill>
        <p:spPr>
          <a:xfrm>
            <a:off x="9184840" y="4518886"/>
            <a:ext cx="1301750" cy="728980"/>
          </a:xfrm>
          <a:prstGeom prst="rect">
            <a:avLst/>
          </a:prstGeom>
        </p:spPr>
      </p:pic>
      <p:sp>
        <p:nvSpPr>
          <p:cNvPr id="58" name="Footer Placeholder 4"/>
          <p:cNvSpPr>
            <a:spLocks noGrp="1"/>
          </p:cNvSpPr>
          <p:nvPr>
            <p:ph type="ftr" sz="quarter" idx="11"/>
          </p:nvPr>
        </p:nvSpPr>
        <p:spPr/>
        <p:txBody>
          <a:bodyPr/>
          <a:lstStyle/>
          <a:p>
            <a:r>
              <a:rPr lang="en-US" dirty="0"/>
              <a:t>Presented under Non-Disclosure Agreement </a:t>
            </a:r>
            <a:r>
              <a:rPr lang="mr-IN" dirty="0"/>
              <a:t>–</a:t>
            </a:r>
            <a:r>
              <a:rPr lang="en-US" dirty="0"/>
              <a:t> Do not redistribute.</a:t>
            </a:r>
          </a:p>
        </p:txBody>
      </p:sp>
      <p:pic>
        <p:nvPicPr>
          <p:cNvPr id="75" name="Picture 7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23283" y="5787454"/>
            <a:ext cx="439265" cy="380939"/>
          </a:xfrm>
          <a:prstGeom prst="rect">
            <a:avLst/>
          </a:prstGeom>
        </p:spPr>
      </p:pic>
      <p:pic>
        <p:nvPicPr>
          <p:cNvPr id="95" name="Picture 9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3582" y="3181564"/>
            <a:ext cx="397698" cy="693660"/>
          </a:xfrm>
          <a:prstGeom prst="rect">
            <a:avLst/>
          </a:prstGeom>
        </p:spPr>
      </p:pic>
      <p:pic>
        <p:nvPicPr>
          <p:cNvPr id="104" name="Picture 10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15412" y="4837299"/>
            <a:ext cx="1552230" cy="481568"/>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95455" y="4841959"/>
            <a:ext cx="492561" cy="405356"/>
          </a:xfrm>
          <a:prstGeom prst="rect">
            <a:avLst/>
          </a:prstGeom>
        </p:spPr>
      </p:pic>
      <p:grpSp>
        <p:nvGrpSpPr>
          <p:cNvPr id="7" name="Group 6"/>
          <p:cNvGrpSpPr/>
          <p:nvPr/>
        </p:nvGrpSpPr>
        <p:grpSpPr>
          <a:xfrm>
            <a:off x="586460" y="3972058"/>
            <a:ext cx="757767" cy="842635"/>
            <a:chOff x="8180044" y="3424420"/>
            <a:chExt cx="797649" cy="886984"/>
          </a:xfrm>
        </p:grpSpPr>
        <p:pic>
          <p:nvPicPr>
            <p:cNvPr id="122" name="Picture 76"/>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8180044" y="3424420"/>
              <a:ext cx="405101" cy="706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 name="TextBox 122"/>
            <p:cNvSpPr txBox="1"/>
            <p:nvPr/>
          </p:nvSpPr>
          <p:spPr>
            <a:xfrm>
              <a:off x="8604476" y="3938157"/>
              <a:ext cx="373217" cy="373247"/>
            </a:xfrm>
            <a:prstGeom prst="rect">
              <a:avLst/>
            </a:prstGeom>
            <a:noFill/>
          </p:spPr>
          <p:txBody>
            <a:bodyPr wrap="none" lIns="0" tIns="0" rIns="0" bIns="0" rtlCol="0">
              <a:noAutofit/>
            </a:bodyPr>
            <a:lstStyle/>
            <a:p>
              <a:pPr>
                <a:lnSpc>
                  <a:spcPct val="90000"/>
                </a:lnSpc>
              </a:pPr>
              <a:r>
                <a:rPr lang="en-US" sz="1200" b="1" dirty="0">
                  <a:solidFill>
                    <a:srgbClr val="0F789E"/>
                  </a:solidFill>
                  <a:latin typeface="Arial"/>
                  <a:cs typeface="Arial"/>
                </a:rPr>
                <a:t>EE</a:t>
              </a:r>
            </a:p>
          </p:txBody>
        </p:sp>
      </p:grpSp>
      <p:pic>
        <p:nvPicPr>
          <p:cNvPr id="126" name="Picture 125"/>
          <p:cNvPicPr>
            <a:picLocks noChangeAspect="1"/>
          </p:cNvPicPr>
          <p:nvPr/>
        </p:nvPicPr>
        <p:blipFill>
          <a:blip r:embed="rId9"/>
          <a:stretch>
            <a:fillRect/>
          </a:stretch>
        </p:blipFill>
        <p:spPr>
          <a:xfrm>
            <a:off x="1400931" y="5041514"/>
            <a:ext cx="1119632" cy="588772"/>
          </a:xfrm>
          <a:prstGeom prst="rect">
            <a:avLst/>
          </a:prstGeom>
        </p:spPr>
      </p:pic>
      <p:pic>
        <p:nvPicPr>
          <p:cNvPr id="10" name="Picture 9" descr="Screen Shot 2019-05-05 at 10.12.4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5768" y="4592063"/>
            <a:ext cx="916940" cy="283528"/>
          </a:xfrm>
          <a:prstGeom prst="rect">
            <a:avLst/>
          </a:prstGeom>
        </p:spPr>
      </p:pic>
      <p:pic>
        <p:nvPicPr>
          <p:cNvPr id="127" name="Picture 5"/>
          <p:cNvPicPr>
            <a:picLocks noChangeAspect="1"/>
          </p:cNvPicPr>
          <p:nvPr/>
        </p:nvPicPr>
        <p:blipFill>
          <a:blip r:embed="rId11" cstate="print"/>
          <a:srcRect/>
          <a:stretch>
            <a:fillRect/>
          </a:stretch>
        </p:blipFill>
        <p:spPr bwMode="auto">
          <a:xfrm>
            <a:off x="1581132" y="3303132"/>
            <a:ext cx="1226287" cy="281356"/>
          </a:xfrm>
          <a:prstGeom prst="rect">
            <a:avLst/>
          </a:prstGeom>
          <a:noFill/>
          <a:ln w="9525">
            <a:noFill/>
            <a:miter lim="800000"/>
            <a:headEnd/>
            <a:tailEnd/>
          </a:ln>
        </p:spPr>
      </p:pic>
      <p:grpSp>
        <p:nvGrpSpPr>
          <p:cNvPr id="13" name="Group 12"/>
          <p:cNvGrpSpPr/>
          <p:nvPr/>
        </p:nvGrpSpPr>
        <p:grpSpPr>
          <a:xfrm>
            <a:off x="2683950" y="4136395"/>
            <a:ext cx="1166754" cy="1255051"/>
            <a:chOff x="2732010" y="3160806"/>
            <a:chExt cx="1166754" cy="1568814"/>
          </a:xfrm>
        </p:grpSpPr>
        <p:sp>
          <p:nvSpPr>
            <p:cNvPr id="76" name="Right Arrow 75"/>
            <p:cNvSpPr/>
            <p:nvPr/>
          </p:nvSpPr>
          <p:spPr>
            <a:xfrm rot="1629153">
              <a:off x="2792336" y="3160806"/>
              <a:ext cx="1094363" cy="145145"/>
            </a:xfrm>
            <a:prstGeom prst="rightArrow">
              <a:avLst/>
            </a:prstGeom>
            <a:solidFill>
              <a:schemeClr val="accent1"/>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latin typeface="Calibri"/>
                <a:ea typeface=""/>
                <a:cs typeface=""/>
              </a:endParaRPr>
            </a:p>
          </p:txBody>
        </p:sp>
        <p:sp>
          <p:nvSpPr>
            <p:cNvPr id="128" name="Right Arrow 127"/>
            <p:cNvSpPr/>
            <p:nvPr/>
          </p:nvSpPr>
          <p:spPr>
            <a:xfrm rot="19970847" flipV="1">
              <a:off x="2804401" y="4584475"/>
              <a:ext cx="1094363" cy="145145"/>
            </a:xfrm>
            <a:prstGeom prst="rightArrow">
              <a:avLst/>
            </a:prstGeom>
            <a:solidFill>
              <a:schemeClr val="accent1"/>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latin typeface="Calibri"/>
                <a:ea typeface=""/>
                <a:cs typeface=""/>
              </a:endParaRPr>
            </a:p>
          </p:txBody>
        </p:sp>
        <p:sp>
          <p:nvSpPr>
            <p:cNvPr id="129" name="Right Arrow 128"/>
            <p:cNvSpPr/>
            <p:nvPr/>
          </p:nvSpPr>
          <p:spPr>
            <a:xfrm>
              <a:off x="2732010" y="3884706"/>
              <a:ext cx="1094363" cy="145145"/>
            </a:xfrm>
            <a:prstGeom prst="rightArrow">
              <a:avLst/>
            </a:prstGeom>
            <a:solidFill>
              <a:schemeClr val="accent1"/>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latin typeface="Calibri"/>
                <a:ea typeface=""/>
                <a:cs typeface=""/>
              </a:endParaRPr>
            </a:p>
          </p:txBody>
        </p:sp>
      </p:grpSp>
      <p:pic>
        <p:nvPicPr>
          <p:cNvPr id="11" name="Picture 10"/>
          <p:cNvPicPr>
            <a:picLocks noChangeAspect="1"/>
          </p:cNvPicPr>
          <p:nvPr/>
        </p:nvPicPr>
        <p:blipFill>
          <a:blip r:embed="rId12"/>
          <a:stretch>
            <a:fillRect/>
          </a:stretch>
        </p:blipFill>
        <p:spPr>
          <a:xfrm>
            <a:off x="3942928" y="3970692"/>
            <a:ext cx="1689100" cy="743204"/>
          </a:xfrm>
          <a:prstGeom prst="rect">
            <a:avLst/>
          </a:prstGeom>
        </p:spPr>
      </p:pic>
      <p:sp>
        <p:nvSpPr>
          <p:cNvPr id="130" name="Right Arrow 129"/>
          <p:cNvSpPr>
            <a:spLocks noChangeAspect="1"/>
          </p:cNvSpPr>
          <p:nvPr/>
        </p:nvSpPr>
        <p:spPr>
          <a:xfrm>
            <a:off x="5807520" y="4695197"/>
            <a:ext cx="875494" cy="116116"/>
          </a:xfrm>
          <a:prstGeom prst="rightArrow">
            <a:avLst/>
          </a:prstGeom>
          <a:solidFill>
            <a:schemeClr val="accent1"/>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latin typeface="Calibri"/>
              <a:ea typeface=""/>
              <a:cs typeface=""/>
            </a:endParaRPr>
          </a:p>
        </p:txBody>
      </p:sp>
      <p:sp>
        <p:nvSpPr>
          <p:cNvPr id="131" name="Right Arrow 130"/>
          <p:cNvSpPr>
            <a:spLocks noChangeAspect="1"/>
          </p:cNvSpPr>
          <p:nvPr/>
        </p:nvSpPr>
        <p:spPr>
          <a:xfrm>
            <a:off x="8093520" y="4707897"/>
            <a:ext cx="875494" cy="116116"/>
          </a:xfrm>
          <a:prstGeom prst="rightArrow">
            <a:avLst/>
          </a:prstGeom>
          <a:solidFill>
            <a:schemeClr val="accent1"/>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latin typeface="Calibri"/>
              <a:ea typeface=""/>
              <a:cs typeface=""/>
            </a:endParaRPr>
          </a:p>
        </p:txBody>
      </p:sp>
      <p:sp>
        <p:nvSpPr>
          <p:cNvPr id="141" name="Rectangle 140"/>
          <p:cNvSpPr/>
          <p:nvPr/>
        </p:nvSpPr>
        <p:spPr>
          <a:xfrm>
            <a:off x="1165366" y="2584254"/>
            <a:ext cx="1422400" cy="450819"/>
          </a:xfrm>
          <a:prstGeom prst="rect">
            <a:avLst/>
          </a:prstGeom>
          <a:solidFill>
            <a:schemeClr val="accent5"/>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600" kern="0" dirty="0">
                <a:solidFill>
                  <a:srgbClr val="FFFFFF"/>
                </a:solidFill>
                <a:latin typeface="Calibri"/>
                <a:ea typeface=""/>
                <a:cs typeface=""/>
              </a:rPr>
              <a:t>Develop</a:t>
            </a:r>
          </a:p>
        </p:txBody>
      </p:sp>
      <p:sp>
        <p:nvSpPr>
          <p:cNvPr id="142" name="Rectangle 141"/>
          <p:cNvSpPr/>
          <p:nvPr/>
        </p:nvSpPr>
        <p:spPr>
          <a:xfrm>
            <a:off x="4082003" y="2584254"/>
            <a:ext cx="1422400" cy="450819"/>
          </a:xfrm>
          <a:prstGeom prst="rect">
            <a:avLst/>
          </a:prstGeom>
          <a:solidFill>
            <a:schemeClr val="accent5"/>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600" kern="0" dirty="0">
                <a:solidFill>
                  <a:srgbClr val="FFFFFF"/>
                </a:solidFill>
                <a:latin typeface="Calibri"/>
                <a:ea typeface=""/>
                <a:cs typeface=""/>
              </a:rPr>
              <a:t>Build</a:t>
            </a:r>
          </a:p>
        </p:txBody>
      </p:sp>
      <p:sp>
        <p:nvSpPr>
          <p:cNvPr id="143" name="Rectangle 142"/>
          <p:cNvSpPr/>
          <p:nvPr/>
        </p:nvSpPr>
        <p:spPr>
          <a:xfrm>
            <a:off x="6917329" y="2584254"/>
            <a:ext cx="1422400" cy="450819"/>
          </a:xfrm>
          <a:prstGeom prst="rect">
            <a:avLst/>
          </a:prstGeom>
          <a:solidFill>
            <a:schemeClr val="accent5"/>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600" kern="0" dirty="0">
                <a:solidFill>
                  <a:srgbClr val="FFFFFF"/>
                </a:solidFill>
                <a:latin typeface="Calibri"/>
                <a:ea typeface=""/>
                <a:cs typeface=""/>
              </a:rPr>
              <a:t>Package</a:t>
            </a:r>
          </a:p>
        </p:txBody>
      </p:sp>
      <p:sp>
        <p:nvSpPr>
          <p:cNvPr id="144" name="Rectangle 143"/>
          <p:cNvSpPr/>
          <p:nvPr/>
        </p:nvSpPr>
        <p:spPr>
          <a:xfrm>
            <a:off x="9752654" y="2584254"/>
            <a:ext cx="1422400" cy="450819"/>
          </a:xfrm>
          <a:prstGeom prst="rect">
            <a:avLst/>
          </a:prstGeom>
          <a:solidFill>
            <a:schemeClr val="accent5"/>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600" kern="0" dirty="0">
                <a:solidFill>
                  <a:srgbClr val="FFFFFF"/>
                </a:solidFill>
                <a:latin typeface="Calibri"/>
                <a:ea typeface=""/>
                <a:cs typeface=""/>
              </a:rPr>
              <a:t>Deploy/</a:t>
            </a:r>
          </a:p>
          <a:p>
            <a:pPr algn="ctr">
              <a:lnSpc>
                <a:spcPct val="90000"/>
              </a:lnSpc>
              <a:defRPr/>
            </a:pPr>
            <a:r>
              <a:rPr lang="en-US" sz="1600" kern="0" dirty="0">
                <a:solidFill>
                  <a:srgbClr val="FFFFFF"/>
                </a:solidFill>
                <a:latin typeface="Calibri"/>
                <a:ea typeface=""/>
                <a:cs typeface=""/>
              </a:rPr>
              <a:t>Monitor/Scale</a:t>
            </a:r>
          </a:p>
        </p:txBody>
      </p:sp>
      <p:sp>
        <p:nvSpPr>
          <p:cNvPr id="145" name="Right Arrow 144"/>
          <p:cNvSpPr/>
          <p:nvPr/>
        </p:nvSpPr>
        <p:spPr>
          <a:xfrm>
            <a:off x="3105125" y="2746938"/>
            <a:ext cx="469331" cy="144940"/>
          </a:xfrm>
          <a:prstGeom prst="rightArrow">
            <a:avLst/>
          </a:prstGeom>
          <a:solidFill>
            <a:schemeClr val="accent1"/>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sz="1600" kern="0" dirty="0">
              <a:solidFill>
                <a:srgbClr val="FFFFFF"/>
              </a:solidFill>
              <a:latin typeface="Calibri"/>
              <a:ea typeface=""/>
              <a:cs typeface=""/>
            </a:endParaRPr>
          </a:p>
        </p:txBody>
      </p:sp>
      <p:sp>
        <p:nvSpPr>
          <p:cNvPr id="146" name="Right Arrow 145"/>
          <p:cNvSpPr/>
          <p:nvPr/>
        </p:nvSpPr>
        <p:spPr>
          <a:xfrm>
            <a:off x="5957021" y="2746938"/>
            <a:ext cx="469331" cy="144940"/>
          </a:xfrm>
          <a:prstGeom prst="rightArrow">
            <a:avLst/>
          </a:prstGeom>
          <a:solidFill>
            <a:schemeClr val="accent1"/>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sz="1600" kern="0" dirty="0">
              <a:solidFill>
                <a:srgbClr val="FFFFFF"/>
              </a:solidFill>
              <a:latin typeface="Calibri"/>
              <a:ea typeface=""/>
              <a:cs typeface=""/>
            </a:endParaRPr>
          </a:p>
        </p:txBody>
      </p:sp>
      <p:sp>
        <p:nvSpPr>
          <p:cNvPr id="147" name="Right Arrow 146"/>
          <p:cNvSpPr/>
          <p:nvPr/>
        </p:nvSpPr>
        <p:spPr>
          <a:xfrm>
            <a:off x="8808916" y="2746938"/>
            <a:ext cx="469331" cy="144940"/>
          </a:xfrm>
          <a:prstGeom prst="rightArrow">
            <a:avLst/>
          </a:prstGeom>
          <a:solidFill>
            <a:schemeClr val="accent1"/>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sz="1600" kern="0" dirty="0">
              <a:solidFill>
                <a:srgbClr val="FFFFFF"/>
              </a:solidFill>
              <a:latin typeface="Calibri"/>
              <a:ea typeface=""/>
              <a:cs typeface=""/>
            </a:endParaRPr>
          </a:p>
        </p:txBody>
      </p:sp>
      <p:sp>
        <p:nvSpPr>
          <p:cNvPr id="153" name="Right Arrow 152"/>
          <p:cNvSpPr/>
          <p:nvPr/>
        </p:nvSpPr>
        <p:spPr>
          <a:xfrm rot="5400000" flipV="1">
            <a:off x="1623905" y="2248328"/>
            <a:ext cx="523794" cy="166197"/>
          </a:xfrm>
          <a:prstGeom prst="rightArrow">
            <a:avLst/>
          </a:prstGeom>
          <a:solidFill>
            <a:schemeClr val="accent1"/>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sz="1600" kern="0" dirty="0">
              <a:solidFill>
                <a:srgbClr val="FFFFFF"/>
              </a:solidFill>
              <a:latin typeface="Calibri"/>
              <a:ea typeface=""/>
              <a:cs typeface=""/>
            </a:endParaRPr>
          </a:p>
        </p:txBody>
      </p:sp>
      <p:sp>
        <p:nvSpPr>
          <p:cNvPr id="9" name="Rectangle 8"/>
          <p:cNvSpPr/>
          <p:nvPr/>
        </p:nvSpPr>
        <p:spPr bwMode="gray">
          <a:xfrm>
            <a:off x="10446466" y="2050853"/>
            <a:ext cx="92075" cy="533400"/>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9" name="Rectangle 48"/>
          <p:cNvSpPr/>
          <p:nvPr/>
        </p:nvSpPr>
        <p:spPr bwMode="gray">
          <a:xfrm rot="16200000">
            <a:off x="6146723" y="-2245717"/>
            <a:ext cx="92075" cy="8682039"/>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2" name="TextBox 11"/>
          <p:cNvSpPr txBox="1"/>
          <p:nvPr/>
        </p:nvSpPr>
        <p:spPr>
          <a:xfrm>
            <a:off x="4516251" y="1720653"/>
            <a:ext cx="914400" cy="914400"/>
          </a:xfrm>
          <a:prstGeom prst="rect">
            <a:avLst/>
          </a:prstGeom>
          <a:noFill/>
        </p:spPr>
        <p:txBody>
          <a:bodyPr wrap="none" lIns="0" tIns="0" rIns="0" bIns="0" rtlCol="0">
            <a:noAutofit/>
          </a:bodyPr>
          <a:lstStyle/>
          <a:p>
            <a:pPr>
              <a:lnSpc>
                <a:spcPct val="90000"/>
              </a:lnSpc>
            </a:pPr>
            <a:r>
              <a:rPr lang="en-US" dirty="0"/>
              <a:t>Monitor, Update, Patch, Extend </a:t>
            </a:r>
          </a:p>
        </p:txBody>
      </p:sp>
      <p:pic>
        <p:nvPicPr>
          <p:cNvPr id="46" name="Picture 45"/>
          <p:cNvPicPr>
            <a:picLocks noChangeAspect="1"/>
          </p:cNvPicPr>
          <p:nvPr/>
        </p:nvPicPr>
        <p:blipFill>
          <a:blip r:embed="rId12"/>
          <a:stretch>
            <a:fillRect/>
          </a:stretch>
        </p:blipFill>
        <p:spPr>
          <a:xfrm>
            <a:off x="1431788" y="3869092"/>
            <a:ext cx="1016000" cy="447040"/>
          </a:xfrm>
          <a:prstGeom prst="rect">
            <a:avLst/>
          </a:prstGeom>
        </p:spPr>
      </p:pic>
      <p:pic>
        <p:nvPicPr>
          <p:cNvPr id="51" name="Picture 50"/>
          <p:cNvPicPr>
            <a:picLocks noChangeAspect="1"/>
          </p:cNvPicPr>
          <p:nvPr/>
        </p:nvPicPr>
        <p:blipFill>
          <a:blip r:embed="rId13"/>
          <a:stretch>
            <a:fillRect/>
          </a:stretch>
        </p:blipFill>
        <p:spPr>
          <a:xfrm>
            <a:off x="191786" y="5731749"/>
            <a:ext cx="1136393" cy="428625"/>
          </a:xfrm>
          <a:prstGeom prst="rect">
            <a:avLst/>
          </a:prstGeom>
        </p:spPr>
      </p:pic>
      <p:pic>
        <p:nvPicPr>
          <p:cNvPr id="54" name="Picture 53"/>
          <p:cNvPicPr>
            <a:picLocks noChangeAspect="1"/>
          </p:cNvPicPr>
          <p:nvPr/>
        </p:nvPicPr>
        <p:blipFill>
          <a:blip r:embed="rId3"/>
          <a:stretch>
            <a:fillRect/>
          </a:stretch>
        </p:blipFill>
        <p:spPr>
          <a:xfrm>
            <a:off x="191012" y="4921140"/>
            <a:ext cx="1137167" cy="728980"/>
          </a:xfrm>
          <a:prstGeom prst="rect">
            <a:avLst/>
          </a:prstGeom>
        </p:spPr>
      </p:pic>
      <p:grpSp>
        <p:nvGrpSpPr>
          <p:cNvPr id="6" name="Group 5"/>
          <p:cNvGrpSpPr/>
          <p:nvPr/>
        </p:nvGrpSpPr>
        <p:grpSpPr>
          <a:xfrm>
            <a:off x="9382136" y="4018983"/>
            <a:ext cx="2461348" cy="396240"/>
            <a:chOff x="9232177" y="3995737"/>
            <a:chExt cx="2461348" cy="396240"/>
          </a:xfrm>
        </p:grpSpPr>
        <p:pic>
          <p:nvPicPr>
            <p:cNvPr id="136" name="Picture 135"/>
            <p:cNvPicPr>
              <a:picLocks noChangeAspect="1"/>
            </p:cNvPicPr>
            <p:nvPr/>
          </p:nvPicPr>
          <p:blipFill>
            <a:blip r:embed="rId14"/>
            <a:stretch>
              <a:fillRect/>
            </a:stretch>
          </p:blipFill>
          <p:spPr>
            <a:xfrm>
              <a:off x="10398125" y="4033837"/>
              <a:ext cx="1295400" cy="320040"/>
            </a:xfrm>
            <a:prstGeom prst="rect">
              <a:avLst/>
            </a:prstGeom>
            <a:ln>
              <a:noFill/>
            </a:ln>
          </p:spPr>
        </p:pic>
        <p:pic>
          <p:nvPicPr>
            <p:cNvPr id="56" name="Picture 55"/>
            <p:cNvPicPr>
              <a:picLocks noChangeAspect="1"/>
            </p:cNvPicPr>
            <p:nvPr/>
          </p:nvPicPr>
          <p:blipFill>
            <a:blip r:embed="rId15"/>
            <a:stretch>
              <a:fillRect/>
            </a:stretch>
          </p:blipFill>
          <p:spPr>
            <a:xfrm>
              <a:off x="9232177" y="4020502"/>
              <a:ext cx="370518" cy="346710"/>
            </a:xfrm>
            <a:prstGeom prst="rect">
              <a:avLst/>
            </a:prstGeom>
          </p:spPr>
        </p:pic>
        <p:pic>
          <p:nvPicPr>
            <p:cNvPr id="57" name="Picture 56"/>
            <p:cNvPicPr>
              <a:picLocks noChangeAspect="1"/>
            </p:cNvPicPr>
            <p:nvPr/>
          </p:nvPicPr>
          <p:blipFill>
            <a:blip r:embed="rId16"/>
            <a:stretch>
              <a:fillRect/>
            </a:stretch>
          </p:blipFill>
          <p:spPr>
            <a:xfrm>
              <a:off x="9773208" y="3995737"/>
              <a:ext cx="396239" cy="396240"/>
            </a:xfrm>
            <a:prstGeom prst="rect">
              <a:avLst/>
            </a:prstGeom>
          </p:spPr>
        </p:pic>
      </p:grpSp>
      <p:sp>
        <p:nvSpPr>
          <p:cNvPr id="59" name="Oval 58"/>
          <p:cNvSpPr>
            <a:spLocks noChangeAspect="1"/>
          </p:cNvSpPr>
          <p:nvPr/>
        </p:nvSpPr>
        <p:spPr>
          <a:xfrm>
            <a:off x="10075877" y="3559357"/>
            <a:ext cx="1073869" cy="368135"/>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Operators</a:t>
            </a:r>
          </a:p>
        </p:txBody>
      </p:sp>
      <p:pic>
        <p:nvPicPr>
          <p:cNvPr id="60" name="Picture 59"/>
          <p:cNvPicPr>
            <a:picLocks noChangeAspect="1"/>
          </p:cNvPicPr>
          <p:nvPr/>
        </p:nvPicPr>
        <p:blipFill>
          <a:blip r:embed="rId13"/>
          <a:stretch>
            <a:fillRect/>
          </a:stretch>
        </p:blipFill>
        <p:spPr>
          <a:xfrm>
            <a:off x="10612810" y="4689872"/>
            <a:ext cx="1333500" cy="428625"/>
          </a:xfrm>
          <a:prstGeom prst="rect">
            <a:avLst/>
          </a:prstGeom>
        </p:spPr>
      </p:pic>
      <p:pic>
        <p:nvPicPr>
          <p:cNvPr id="48" name="Picture 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44144" y="4185216"/>
            <a:ext cx="533400" cy="533400"/>
          </a:xfrm>
          <a:prstGeom prst="rect">
            <a:avLst/>
          </a:prstGeom>
        </p:spPr>
      </p:pic>
      <p:pic>
        <p:nvPicPr>
          <p:cNvPr id="50" name="Picture 4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41736" y="4153443"/>
            <a:ext cx="548640" cy="548640"/>
          </a:xfrm>
          <a:prstGeom prst="rect">
            <a:avLst/>
          </a:prstGeom>
        </p:spPr>
      </p:pic>
      <p:sp>
        <p:nvSpPr>
          <p:cNvPr id="47" name="Title 1">
            <a:extLst>
              <a:ext uri="{FF2B5EF4-FFF2-40B4-BE49-F238E27FC236}">
                <a16:creationId xmlns:a16="http://schemas.microsoft.com/office/drawing/2014/main" id="{299C2FE4-63B7-9747-A898-A68D8ADD8EB3}"/>
              </a:ext>
            </a:extLst>
          </p:cNvPr>
          <p:cNvSpPr txBox="1">
            <a:spLocks/>
          </p:cNvSpPr>
          <p:nvPr/>
        </p:nvSpPr>
        <p:spPr>
          <a:xfrm>
            <a:off x="768095" y="465393"/>
            <a:ext cx="10669101" cy="844095"/>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r>
              <a:rPr lang="en-US" sz="2800" b="1" dirty="0">
                <a:latin typeface="Oracle Sans Extra Bold" panose="020B0503020204020204" pitchFamily="34" charset="0"/>
                <a:cs typeface="Oracle Sans Extra Bold" panose="020B0503020204020204" pitchFamily="34" charset="0"/>
              </a:rPr>
              <a:t>Improved DevOps for Traditional Applications</a:t>
            </a:r>
          </a:p>
          <a:p>
            <a:r>
              <a:rPr lang="en-US" sz="2400" b="1" dirty="0">
                <a:latin typeface="Oracle Sans" panose="020B0503020204020204" pitchFamily="34" charset="0"/>
              </a:rPr>
              <a:t>Automate for Productivity and Time to Value</a:t>
            </a:r>
          </a:p>
        </p:txBody>
      </p:sp>
      <p:pic>
        <p:nvPicPr>
          <p:cNvPr id="52" name="Picture 51">
            <a:extLst>
              <a:ext uri="{FF2B5EF4-FFF2-40B4-BE49-F238E27FC236}">
                <a16:creationId xmlns:a16="http://schemas.microsoft.com/office/drawing/2014/main" id="{DE14DEAE-086C-1F45-B5FD-3412E641D7A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133141" y="5472983"/>
            <a:ext cx="959337" cy="832055"/>
          </a:xfrm>
          <a:prstGeom prst="rect">
            <a:avLst/>
          </a:prstGeom>
        </p:spPr>
      </p:pic>
    </p:spTree>
    <p:extLst>
      <p:ext uri="{BB962C8B-B14F-4D97-AF65-F5344CB8AC3E}">
        <p14:creationId xmlns:p14="http://schemas.microsoft.com/office/powerpoint/2010/main" val="171286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prstGeom prst="rect">
            <a:avLst/>
          </a:prstGeom>
        </p:spPr>
        <p:txBody>
          <a:bodyPr>
            <a:normAutofit/>
          </a:bodyPr>
          <a:lstStyle/>
          <a:p>
            <a:r>
              <a:rPr lang="en-US" sz="2800" b="1" dirty="0">
                <a:latin typeface="Oracle Sans Extra Bold" panose="020B0503020204020204" pitchFamily="34" charset="0"/>
                <a:cs typeface="Oracle Sans Extra Bold" panose="020B0503020204020204" pitchFamily="34" charset="0"/>
              </a:rPr>
              <a:t>Why build the WebLogic Kubernetes Operator?</a:t>
            </a:r>
            <a:endParaRPr sz="2800" b="1" dirty="0">
              <a:latin typeface="Oracle Sans Extra Bold" panose="020B0503020204020204" pitchFamily="34" charset="0"/>
              <a:cs typeface="Oracle Sans Extra Bold" panose="020B0503020204020204" pitchFamily="34" charset="0"/>
            </a:endParaRPr>
          </a:p>
        </p:txBody>
      </p:sp>
      <p:sp>
        <p:nvSpPr>
          <p:cNvPr id="173" name="Content Placeholder 6"/>
          <p:cNvSpPr txBox="1">
            <a:spLocks noGrp="1"/>
          </p:cNvSpPr>
          <p:nvPr>
            <p:ph type="body" idx="1"/>
          </p:nvPr>
        </p:nvSpPr>
        <p:spPr>
          <a:xfrm>
            <a:off x="546636" y="2561712"/>
            <a:ext cx="5213179" cy="4071535"/>
          </a:xfrm>
          <a:prstGeom prst="rect">
            <a:avLst/>
          </a:prstGeom>
        </p:spPr>
        <p:txBody>
          <a:bodyPr>
            <a:normAutofit/>
          </a:bodyPr>
          <a:lstStyle/>
          <a:p>
            <a:pPr marL="457200" indent="-457200">
              <a:buFont typeface="Arial" charset="0"/>
              <a:buChar char="•"/>
            </a:pPr>
            <a:r>
              <a:rPr lang="en-US" sz="2400" dirty="0"/>
              <a:t>Contains built-in knowledge about how to perform lifecycle operations on a domain</a:t>
            </a:r>
          </a:p>
          <a:p>
            <a:pPr marL="457200" indent="-457200">
              <a:buFont typeface="Arial" charset="0"/>
              <a:buChar char="•"/>
            </a:pPr>
            <a:endParaRPr lang="en-US" sz="2400" dirty="0"/>
          </a:p>
          <a:p>
            <a:pPr marL="457200" indent="-457200">
              <a:buFont typeface="Arial" charset="0"/>
              <a:buChar char="•"/>
            </a:pPr>
            <a:r>
              <a:rPr lang="en-US" sz="2400" dirty="0"/>
              <a:t>Uses Kubernetes APIs to automate lifecycle operations.</a:t>
            </a:r>
          </a:p>
          <a:p>
            <a:endParaRPr lang="en-US" sz="2400" dirty="0"/>
          </a:p>
        </p:txBody>
      </p:sp>
      <p:pic>
        <p:nvPicPr>
          <p:cNvPr id="5" name="Picture 4"/>
          <p:cNvPicPr>
            <a:picLocks noChangeAspect="1"/>
          </p:cNvPicPr>
          <p:nvPr/>
        </p:nvPicPr>
        <p:blipFill>
          <a:blip r:embed="rId3"/>
          <a:stretch>
            <a:fillRect/>
          </a:stretch>
        </p:blipFill>
        <p:spPr>
          <a:xfrm>
            <a:off x="6355533" y="3778746"/>
            <a:ext cx="5323077" cy="1382266"/>
          </a:xfrm>
          <a:prstGeom prst="rect">
            <a:avLst/>
          </a:prstGeom>
        </p:spPr>
      </p:pic>
      <p:sp>
        <p:nvSpPr>
          <p:cNvPr id="7" name="Rectangle 6"/>
          <p:cNvSpPr>
            <a:spLocks noChangeAspect="1"/>
          </p:cNvSpPr>
          <p:nvPr/>
        </p:nvSpPr>
        <p:spPr>
          <a:xfrm>
            <a:off x="6820641" y="4095464"/>
            <a:ext cx="657703" cy="705865"/>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1</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7316" y="4144266"/>
            <a:ext cx="432605" cy="464283"/>
          </a:xfrm>
          <a:prstGeom prst="rect">
            <a:avLst/>
          </a:prstGeom>
        </p:spPr>
      </p:pic>
      <p:sp>
        <p:nvSpPr>
          <p:cNvPr id="9" name="Rectangle 8"/>
          <p:cNvSpPr>
            <a:spLocks noChangeAspect="1"/>
          </p:cNvSpPr>
          <p:nvPr/>
        </p:nvSpPr>
        <p:spPr>
          <a:xfrm>
            <a:off x="7691667" y="4095464"/>
            <a:ext cx="657703" cy="705865"/>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2</a:t>
            </a:r>
          </a:p>
        </p:txBody>
      </p:sp>
      <p:sp>
        <p:nvSpPr>
          <p:cNvPr id="10" name="TextBox 9"/>
          <p:cNvSpPr txBox="1"/>
          <p:nvPr/>
        </p:nvSpPr>
        <p:spPr>
          <a:xfrm>
            <a:off x="7008040" y="4300248"/>
            <a:ext cx="228687" cy="136416"/>
          </a:xfrm>
          <a:prstGeom prst="rect">
            <a:avLst/>
          </a:prstGeom>
          <a:noFill/>
        </p:spPr>
        <p:txBody>
          <a:bodyPr wrap="square" lIns="0" tIns="0" rIns="0" bIns="0" rtlCol="0">
            <a:noAutofit/>
          </a:bodyPr>
          <a:lstStyle/>
          <a:p>
            <a:pPr algn="ctr">
              <a:lnSpc>
                <a:spcPct val="90000"/>
              </a:lnSpc>
            </a:pPr>
            <a:r>
              <a:rPr lang="en-US" sz="1200" dirty="0">
                <a:solidFill>
                  <a:schemeClr val="bg1"/>
                </a:solidFill>
              </a:rPr>
              <a:t>AS</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36103" y="4166858"/>
            <a:ext cx="432605" cy="464283"/>
          </a:xfrm>
          <a:prstGeom prst="rect">
            <a:avLst/>
          </a:prstGeom>
        </p:spPr>
      </p:pic>
      <p:sp>
        <p:nvSpPr>
          <p:cNvPr id="12" name="TextBox 11"/>
          <p:cNvSpPr txBox="1"/>
          <p:nvPr/>
        </p:nvSpPr>
        <p:spPr>
          <a:xfrm>
            <a:off x="7877818" y="4321563"/>
            <a:ext cx="315821" cy="184420"/>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13" name="Rectangle 12"/>
          <p:cNvSpPr>
            <a:spLocks noChangeAspect="1"/>
          </p:cNvSpPr>
          <p:nvPr/>
        </p:nvSpPr>
        <p:spPr>
          <a:xfrm>
            <a:off x="8393179" y="4095464"/>
            <a:ext cx="657703" cy="705865"/>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3</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2932" y="4158388"/>
            <a:ext cx="432605" cy="464283"/>
          </a:xfrm>
          <a:prstGeom prst="rect">
            <a:avLst/>
          </a:prstGeom>
        </p:spPr>
      </p:pic>
      <p:sp>
        <p:nvSpPr>
          <p:cNvPr id="16" name="Rectangle 15"/>
          <p:cNvSpPr>
            <a:spLocks noChangeAspect="1"/>
          </p:cNvSpPr>
          <p:nvPr/>
        </p:nvSpPr>
        <p:spPr>
          <a:xfrm>
            <a:off x="9100330" y="4095464"/>
            <a:ext cx="657703" cy="705865"/>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4</a:t>
            </a:r>
          </a:p>
        </p:txBody>
      </p:sp>
      <p:sp>
        <p:nvSpPr>
          <p:cNvPr id="17" name="Rectangle 16"/>
          <p:cNvSpPr>
            <a:spLocks noChangeAspect="1"/>
          </p:cNvSpPr>
          <p:nvPr/>
        </p:nvSpPr>
        <p:spPr>
          <a:xfrm>
            <a:off x="9815233" y="4095463"/>
            <a:ext cx="647280" cy="707288"/>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5</a:t>
            </a:r>
          </a:p>
        </p:txBody>
      </p:sp>
      <p:sp>
        <p:nvSpPr>
          <p:cNvPr id="18" name="Rectangle 17"/>
          <p:cNvSpPr>
            <a:spLocks noChangeAspect="1"/>
          </p:cNvSpPr>
          <p:nvPr/>
        </p:nvSpPr>
        <p:spPr>
          <a:xfrm>
            <a:off x="10518024" y="4097653"/>
            <a:ext cx="659740" cy="703658"/>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POD 6</a:t>
            </a:r>
          </a:p>
        </p:txBody>
      </p:sp>
      <p:sp>
        <p:nvSpPr>
          <p:cNvPr id="20" name="Cube 19"/>
          <p:cNvSpPr/>
          <p:nvPr/>
        </p:nvSpPr>
        <p:spPr>
          <a:xfrm>
            <a:off x="9252792" y="4166339"/>
            <a:ext cx="347648" cy="38875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sp>
        <p:nvSpPr>
          <p:cNvPr id="23" name="Cube 22"/>
          <p:cNvSpPr/>
          <p:nvPr/>
        </p:nvSpPr>
        <p:spPr>
          <a:xfrm>
            <a:off x="10653568" y="4175182"/>
            <a:ext cx="324656" cy="38875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sp>
        <p:nvSpPr>
          <p:cNvPr id="26" name="Cube 25"/>
          <p:cNvSpPr/>
          <p:nvPr/>
        </p:nvSpPr>
        <p:spPr>
          <a:xfrm>
            <a:off x="9978742" y="4168451"/>
            <a:ext cx="324655" cy="38875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sp>
        <p:nvSpPr>
          <p:cNvPr id="28" name="Rectangle 27"/>
          <p:cNvSpPr/>
          <p:nvPr/>
        </p:nvSpPr>
        <p:spPr>
          <a:xfrm>
            <a:off x="7596234" y="3903711"/>
            <a:ext cx="3665902" cy="976160"/>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sp>
        <p:nvSpPr>
          <p:cNvPr id="29" name="TextBox 28"/>
          <p:cNvSpPr txBox="1"/>
          <p:nvPr/>
        </p:nvSpPr>
        <p:spPr>
          <a:xfrm>
            <a:off x="7691666" y="3902019"/>
            <a:ext cx="918644" cy="109382"/>
          </a:xfrm>
          <a:prstGeom prst="rect">
            <a:avLst/>
          </a:prstGeom>
          <a:noFill/>
        </p:spPr>
        <p:txBody>
          <a:bodyPr wrap="square" lIns="0" tIns="0" rIns="0" bIns="0" rtlCol="0">
            <a:noAutofit/>
          </a:bodyPr>
          <a:lstStyle/>
          <a:p>
            <a:pPr>
              <a:lnSpc>
                <a:spcPct val="90000"/>
              </a:lnSpc>
            </a:pPr>
            <a:r>
              <a:rPr lang="en-US" sz="1400"/>
              <a:t>WLS Cluster</a:t>
            </a:r>
          </a:p>
        </p:txBody>
      </p:sp>
      <p:sp>
        <p:nvSpPr>
          <p:cNvPr id="30" name="TextBox 29"/>
          <p:cNvSpPr txBox="1"/>
          <p:nvPr/>
        </p:nvSpPr>
        <p:spPr>
          <a:xfrm>
            <a:off x="8201914" y="4893651"/>
            <a:ext cx="1736489" cy="191160"/>
          </a:xfrm>
          <a:prstGeom prst="rect">
            <a:avLst/>
          </a:prstGeom>
          <a:noFill/>
        </p:spPr>
        <p:txBody>
          <a:bodyPr wrap="square" lIns="0" tIns="0" rIns="0" bIns="0" rtlCol="0">
            <a:noAutofit/>
          </a:bodyPr>
          <a:lstStyle/>
          <a:p>
            <a:pPr algn="ctr">
              <a:lnSpc>
                <a:spcPct val="90000"/>
              </a:lnSpc>
            </a:pPr>
            <a:r>
              <a:rPr lang="en-US" sz="1400" err="1"/>
              <a:t>Kubernetes</a:t>
            </a:r>
            <a:r>
              <a:rPr lang="en-US" sz="1400"/>
              <a:t> Cluster</a:t>
            </a:r>
          </a:p>
        </p:txBody>
      </p:sp>
      <p:sp>
        <p:nvSpPr>
          <p:cNvPr id="31" name="TextBox 30"/>
          <p:cNvSpPr txBox="1"/>
          <p:nvPr/>
        </p:nvSpPr>
        <p:spPr>
          <a:xfrm>
            <a:off x="9544929" y="3245781"/>
            <a:ext cx="1256973" cy="399923"/>
          </a:xfrm>
          <a:prstGeom prst="rect">
            <a:avLst/>
          </a:prstGeom>
          <a:noFill/>
        </p:spPr>
        <p:txBody>
          <a:bodyPr wrap="square" lIns="0" tIns="0" rIns="0" bIns="0" rtlCol="0" anchor="ctr">
            <a:noAutofit/>
          </a:bodyPr>
          <a:lstStyle/>
          <a:p>
            <a:pPr algn="ctr">
              <a:lnSpc>
                <a:spcPct val="90000"/>
              </a:lnSpc>
            </a:pPr>
            <a:r>
              <a:rPr lang="en-US" sz="1400" dirty="0"/>
              <a:t>Manage </a:t>
            </a:r>
          </a:p>
          <a:p>
            <a:pPr algn="ctr">
              <a:lnSpc>
                <a:spcPct val="90000"/>
              </a:lnSpc>
            </a:pPr>
            <a:r>
              <a:rPr lang="en-US" sz="1400" dirty="0"/>
              <a:t>Pods</a:t>
            </a:r>
          </a:p>
        </p:txBody>
      </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93961" y="2050920"/>
            <a:ext cx="967417" cy="853335"/>
          </a:xfrm>
          <a:prstGeom prst="rect">
            <a:avLst/>
          </a:prstGeom>
        </p:spPr>
      </p:pic>
      <p:sp>
        <p:nvSpPr>
          <p:cNvPr id="33" name="Rectangle 32"/>
          <p:cNvSpPr>
            <a:spLocks noChangeAspect="1"/>
          </p:cNvSpPr>
          <p:nvPr/>
        </p:nvSpPr>
        <p:spPr>
          <a:xfrm>
            <a:off x="10099316" y="2600347"/>
            <a:ext cx="1433135" cy="346709"/>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pic>
        <p:nvPicPr>
          <p:cNvPr id="34" name="Picture 3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138873" y="2620044"/>
            <a:ext cx="279455" cy="287619"/>
          </a:xfrm>
          <a:prstGeom prst="rect">
            <a:avLst/>
          </a:prstGeom>
        </p:spPr>
      </p:pic>
      <p:sp>
        <p:nvSpPr>
          <p:cNvPr id="35" name="TextBox 34"/>
          <p:cNvSpPr txBox="1"/>
          <p:nvPr/>
        </p:nvSpPr>
        <p:spPr>
          <a:xfrm>
            <a:off x="10539162" y="2692173"/>
            <a:ext cx="939618" cy="183590"/>
          </a:xfrm>
          <a:prstGeom prst="rect">
            <a:avLst/>
          </a:prstGeom>
          <a:noFill/>
        </p:spPr>
        <p:txBody>
          <a:bodyPr wrap="square" lIns="0" tIns="0" rIns="0" bIns="0" rtlCol="0">
            <a:noAutofit/>
          </a:bodyPr>
          <a:lstStyle/>
          <a:p>
            <a:pPr>
              <a:lnSpc>
                <a:spcPct val="90000"/>
              </a:lnSpc>
            </a:pPr>
            <a:r>
              <a:rPr lang="en-US" sz="1400">
                <a:solidFill>
                  <a:schemeClr val="bg1"/>
                </a:solidFill>
              </a:rPr>
              <a:t>Kubernetes</a:t>
            </a:r>
          </a:p>
        </p:txBody>
      </p:sp>
      <p:cxnSp>
        <p:nvCxnSpPr>
          <p:cNvPr id="36" name="Straight Arrow Connector 35"/>
          <p:cNvCxnSpPr/>
          <p:nvPr/>
        </p:nvCxnSpPr>
        <p:spPr>
          <a:xfrm flipH="1">
            <a:off x="10348988" y="2984783"/>
            <a:ext cx="467418" cy="793275"/>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a:off x="9031687" y="2962768"/>
            <a:ext cx="1803" cy="793246"/>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sp>
        <p:nvSpPr>
          <p:cNvPr id="38" name="Oval 37"/>
          <p:cNvSpPr>
            <a:spLocks noChangeAspect="1"/>
          </p:cNvSpPr>
          <p:nvPr/>
        </p:nvSpPr>
        <p:spPr>
          <a:xfrm>
            <a:off x="8306716" y="2623324"/>
            <a:ext cx="1332376" cy="323400"/>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chemeClr val="bg1"/>
                </a:solidFill>
              </a:rPr>
              <a:t>Operator</a:t>
            </a:r>
          </a:p>
        </p:txBody>
      </p:sp>
      <p:cxnSp>
        <p:nvCxnSpPr>
          <p:cNvPr id="39" name="Straight Arrow Connector 38"/>
          <p:cNvCxnSpPr/>
          <p:nvPr/>
        </p:nvCxnSpPr>
        <p:spPr>
          <a:xfrm flipH="1" flipV="1">
            <a:off x="9655629" y="2787458"/>
            <a:ext cx="422928" cy="489"/>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836103" y="3276315"/>
            <a:ext cx="1364708" cy="450226"/>
          </a:xfrm>
          <a:prstGeom prst="rect">
            <a:avLst/>
          </a:prstGeom>
          <a:noFill/>
        </p:spPr>
        <p:txBody>
          <a:bodyPr wrap="square" lIns="0" tIns="0" rIns="0" bIns="0" rtlCol="0" anchor="ctr">
            <a:noAutofit/>
          </a:bodyPr>
          <a:lstStyle/>
          <a:p>
            <a:pPr algn="ctr">
              <a:lnSpc>
                <a:spcPct val="90000"/>
              </a:lnSpc>
            </a:pPr>
            <a:r>
              <a:rPr lang="en-US" sz="1400" dirty="0"/>
              <a:t>Orchestrate WebLogic</a:t>
            </a:r>
          </a:p>
        </p:txBody>
      </p:sp>
      <p:sp>
        <p:nvSpPr>
          <p:cNvPr id="44" name="Oval 43"/>
          <p:cNvSpPr/>
          <p:nvPr/>
        </p:nvSpPr>
        <p:spPr bwMode="gray">
          <a:xfrm>
            <a:off x="7502757" y="2360084"/>
            <a:ext cx="2982734" cy="847970"/>
          </a:xfrm>
          <a:prstGeom prst="ellipse">
            <a:avLst/>
          </a:prstGeom>
          <a:noFill/>
          <a:ln w="28575" cmpd="sng">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42" name="Footer Placeholder 3"/>
          <p:cNvSpPr>
            <a:spLocks noGrp="1"/>
          </p:cNvSpPr>
          <p:nvPr>
            <p:ph type="ftr" sz="quarter" idx="11"/>
          </p:nvPr>
        </p:nvSpPr>
        <p:spPr>
          <a:xfrm>
            <a:off x="8623011" y="6556248"/>
            <a:ext cx="2702495" cy="182880"/>
          </a:xfrm>
        </p:spPr>
        <p:txBody>
          <a:bodyPr/>
          <a:lstStyle/>
          <a:p>
            <a:r>
              <a:rPr lang="en-US"/>
              <a:t>Confidential – Oracle Internal/Restricted/Highly Restricted</a:t>
            </a:r>
          </a:p>
        </p:txBody>
      </p:sp>
      <p:sp>
        <p:nvSpPr>
          <p:cNvPr id="43" name="TextBox 42">
            <a:extLst>
              <a:ext uri="{FF2B5EF4-FFF2-40B4-BE49-F238E27FC236}">
                <a16:creationId xmlns:a16="http://schemas.microsoft.com/office/drawing/2014/main" id="{2689EF7C-0384-CB4C-A857-66412A962BAD}"/>
              </a:ext>
            </a:extLst>
          </p:cNvPr>
          <p:cNvSpPr txBox="1"/>
          <p:nvPr/>
        </p:nvSpPr>
        <p:spPr>
          <a:xfrm>
            <a:off x="8544679" y="4321563"/>
            <a:ext cx="315821" cy="184420"/>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45" name="TextBox 44">
            <a:extLst>
              <a:ext uri="{FF2B5EF4-FFF2-40B4-BE49-F238E27FC236}">
                <a16:creationId xmlns:a16="http://schemas.microsoft.com/office/drawing/2014/main" id="{8FF04F48-5AD2-EC44-9A27-8A415C51EE13}"/>
              </a:ext>
            </a:extLst>
          </p:cNvPr>
          <p:cNvSpPr txBox="1"/>
          <p:nvPr/>
        </p:nvSpPr>
        <p:spPr>
          <a:xfrm>
            <a:off x="9229108" y="4321563"/>
            <a:ext cx="315821" cy="184420"/>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46" name="TextBox 45">
            <a:extLst>
              <a:ext uri="{FF2B5EF4-FFF2-40B4-BE49-F238E27FC236}">
                <a16:creationId xmlns:a16="http://schemas.microsoft.com/office/drawing/2014/main" id="{1320634D-C52B-DE4F-A076-089E621ACFED}"/>
              </a:ext>
            </a:extLst>
          </p:cNvPr>
          <p:cNvSpPr txBox="1"/>
          <p:nvPr/>
        </p:nvSpPr>
        <p:spPr>
          <a:xfrm>
            <a:off x="9941405" y="4326582"/>
            <a:ext cx="315821" cy="184420"/>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47" name="TextBox 46">
            <a:extLst>
              <a:ext uri="{FF2B5EF4-FFF2-40B4-BE49-F238E27FC236}">
                <a16:creationId xmlns:a16="http://schemas.microsoft.com/office/drawing/2014/main" id="{833B3095-B09A-0E47-862C-CB2A87195C83}"/>
              </a:ext>
            </a:extLst>
          </p:cNvPr>
          <p:cNvSpPr txBox="1"/>
          <p:nvPr/>
        </p:nvSpPr>
        <p:spPr>
          <a:xfrm>
            <a:off x="10619758" y="4326582"/>
            <a:ext cx="315821" cy="184420"/>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pic>
        <p:nvPicPr>
          <p:cNvPr id="41" name="Picture 40">
            <a:extLst>
              <a:ext uri="{FF2B5EF4-FFF2-40B4-BE49-F238E27FC236}">
                <a16:creationId xmlns:a16="http://schemas.microsoft.com/office/drawing/2014/main" id="{1FDDBF63-F807-FE4D-8F0E-7FA1B48F9C2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29224" y="2623551"/>
            <a:ext cx="298751" cy="298750"/>
          </a:xfrm>
          <a:prstGeom prst="rect">
            <a:avLst/>
          </a:prstGeom>
        </p:spPr>
      </p:pic>
    </p:spTree>
    <p:extLst>
      <p:ext uri="{BB962C8B-B14F-4D97-AF65-F5344CB8AC3E}">
        <p14:creationId xmlns:p14="http://schemas.microsoft.com/office/powerpoint/2010/main" val="151793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a:spLocks noGrp="1" noChangeArrowheads="1"/>
            <a:extLst>
              <a:ext uri="smNativeData">
                <pr:smNativeData xmlns="" xmlns:p14="http://schemas.microsoft.com/office/powerpoint/2010/main" xmlns:pr="smNativeData" val="SMDATA_13_hAl8XRMAAAAlAAAAZAAAAA0AAAAAAAAAAEgAAAAAAAAASAAAAAAAAAAC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C6BAAA0QQAAFtGAAACCgAAEAAAACYAAAAIAAAA/fD///////8="/>
              </a:ext>
            </a:extLst>
          </p:cNvSpPr>
          <p:nvPr>
            <p:ph type="title" idx="4294967295"/>
          </p:nvPr>
        </p:nvSpPr>
        <p:spPr>
          <a:xfrm>
            <a:off x="837533" y="599693"/>
            <a:ext cx="10668635" cy="843915"/>
          </a:xfrm>
          <a:noFill/>
          <a:ln>
            <a:noFill/>
          </a:ln>
          <a:effectLst/>
        </p:spPr>
        <p:txBody>
          <a:bodyPr vert="horz" wrap="square" lIns="0" tIns="45720" rIns="0" bIns="45720" numCol="1" spcCol="215900" anchor="ctr">
            <a:prstTxWarp prst="textNoShape">
              <a:avLst/>
            </a:prstTxWarp>
          </a:bodyPr>
          <a:lstStyle/>
          <a:p>
            <a:pPr marL="0" marR="0" indent="0" algn="l" defTabSz="914400">
              <a:lnSpc>
                <a:spcPct val="90000"/>
              </a:lnSpc>
              <a:spcBef>
                <a:spcPts val="1000"/>
              </a:spcBef>
              <a:spcAft>
                <a:spcPts val="0"/>
              </a:spcAft>
              <a:buNone/>
              <a:tabLst/>
              <a:defRPr lang="x-none" sz="2800">
                <a:latin typeface="Oracle Sans Extra Bold" pitchFamily="1" charset="0"/>
                <a:ea typeface="Oracle Sans Extra Bold" pitchFamily="1" charset="0"/>
                <a:cs typeface="Oracle Sans Extra Bold" pitchFamily="1" charset="0"/>
              </a:defRPr>
            </a:pPr>
            <a:r>
              <a:t>WebLogic Kubernetes Operator</a:t>
            </a:r>
          </a:p>
        </p:txBody>
      </p:sp>
      <p:sp>
        <p:nvSpPr>
          <p:cNvPr id="3" name="Text Placeholder 4"/>
          <p:cNvSpPr>
            <a:spLocks noGrp="1" noChangeArrowheads="1"/>
            <a:extLst>
              <a:ext uri="smNativeData">
                <pr:smNativeData xmlns="" xmlns:p14="http://schemas.microsoft.com/office/powerpoint/2010/main" xmlns:pr="smNativeData"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CaCQAA0w4AAIgaAABjHgAAEAAAACYAAAAIAAAAffD///////8="/>
              </a:ext>
            </a:extLst>
          </p:cNvSpPr>
          <p:nvPr>
            <p:ph type="body" idx="4294967295"/>
          </p:nvPr>
        </p:nvSpPr>
        <p:spPr>
          <a:xfrm>
            <a:off x="1560830" y="2409825"/>
            <a:ext cx="2752090" cy="2529840"/>
          </a:xfrm>
          <a:noFill/>
          <a:ln>
            <a:noFill/>
          </a:ln>
          <a:effectLst/>
        </p:spPr>
        <p:txBody>
          <a:bodyPr vert="horz" wrap="square" lIns="91440" tIns="45720" rIns="91440" bIns="45720" numCol="1" spcCol="215900" anchor="t">
            <a:prstTxWarp prst="textNoShape">
              <a:avLst/>
            </a:prstTxWarp>
          </a:bodyPr>
          <a:lstStyle/>
          <a:p>
            <a:pPr marL="0" marR="0" indent="0" algn="l" defTabSz="914400">
              <a:lnSpc>
                <a:spcPct val="100000"/>
              </a:lnSpc>
              <a:spcBef>
                <a:spcPts val="0"/>
              </a:spcBef>
              <a:spcAft>
                <a:spcPts val="0"/>
              </a:spcAft>
              <a:buNone/>
              <a:tabLst/>
              <a:defRPr lang="x-none" sz="2400">
                <a:solidFill>
                  <a:srgbClr val="4A403E"/>
                </a:solidFill>
                <a:latin typeface="Oracle Sans" pitchFamily="1" charset="0"/>
                <a:ea typeface="Oracle Sans" pitchFamily="1" charset="0"/>
                <a:cs typeface="Oracle Sans" pitchFamily="1" charset="0"/>
              </a:defRPr>
            </a:pPr>
            <a:r>
              <a:rPr>
                <a:latin typeface="Oracle Sans"/>
              </a:rPr>
              <a:t>Manages </a:t>
            </a:r>
            <a:r>
              <a:rPr lang="en-US" dirty="0">
                <a:latin typeface="Oracle Sans"/>
              </a:rPr>
              <a:t>lifecycle</a:t>
            </a:r>
            <a:r>
              <a:rPr>
                <a:latin typeface="Oracle Sans"/>
              </a:rPr>
              <a:t> operations (start, stop, scale, rolling restart, etc.) in Kubernetes</a:t>
            </a:r>
          </a:p>
        </p:txBody>
      </p:sp>
      <p:sp>
        <p:nvSpPr>
          <p:cNvPr id="4" name="Text Placeholder 5"/>
          <p:cNvSpPr>
            <a:spLocks noGrp="1" noChangeArrowheads="1"/>
            <a:extLst>
              <a:ext uri="smNativeData">
                <pr:smNativeData xmlns="" xmlns:p14="http://schemas.microsoft.com/office/powerpoint/2010/main" xmlns:pr="smNativeData"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KTkE18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CEHwAA0w4AAHIwAABjHgAAEAAAACYAAAAIAAAAffD///////8="/>
              </a:ext>
            </a:extLst>
          </p:cNvSpPr>
          <p:nvPr>
            <p:ph type="body" idx="4294967295"/>
          </p:nvPr>
        </p:nvSpPr>
        <p:spPr>
          <a:xfrm>
            <a:off x="5123180" y="2409825"/>
            <a:ext cx="2752090" cy="2529840"/>
          </a:xfrm>
          <a:noFill/>
          <a:ln>
            <a:noFill/>
          </a:ln>
          <a:effectLst/>
        </p:spPr>
        <p:txBody>
          <a:bodyPr vert="horz" wrap="square" lIns="91440" tIns="45720" rIns="91440" bIns="45720" numCol="1" spcCol="215900" anchor="t">
            <a:prstTxWarp prst="textNoShape">
              <a:avLst/>
            </a:prstTxWarp>
          </a:bodyPr>
          <a:lstStyle/>
          <a:p>
            <a:pPr marL="0" marR="0" indent="0" algn="l" defTabSz="914400">
              <a:lnSpc>
                <a:spcPct val="100000"/>
              </a:lnSpc>
              <a:spcBef>
                <a:spcPts val="0"/>
              </a:spcBef>
              <a:spcAft>
                <a:spcPts val="0"/>
              </a:spcAft>
              <a:buNone/>
              <a:tabLst/>
              <a:defRPr lang="x-none" sz="2400">
                <a:latin typeface="Oracle Sans" pitchFamily="1" charset="0"/>
                <a:ea typeface="Oracle Sans" pitchFamily="1" charset="0"/>
                <a:cs typeface="Oracle Sans" pitchFamily="1" charset="0"/>
              </a:defRPr>
            </a:pPr>
            <a:r>
              <a:t>Automate configuration, e.g. clustering, channels/ports, configuration overrides </a:t>
            </a:r>
          </a:p>
        </p:txBody>
      </p:sp>
      <p:sp>
        <p:nvSpPr>
          <p:cNvPr id="5" name="Text Placeholder 6"/>
          <p:cNvSpPr>
            <a:spLocks noGrp="1" noChangeArrowheads="1"/>
            <a:extLst>
              <a:ext uri="smNativeData">
                <pr:smNativeData xmlns="" xmlns:p14="http://schemas.microsoft.com/office/powerpoint/2010/main" xmlns:pr="smNativeData"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w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BtNQAA0w4AAFtGAABjHgAAEAAAACYAAAAIAAAAffD///////8="/>
              </a:ext>
            </a:extLst>
          </p:cNvSpPr>
          <p:nvPr>
            <p:ph type="body" idx="4294967295"/>
          </p:nvPr>
        </p:nvSpPr>
        <p:spPr>
          <a:xfrm>
            <a:off x="8684895" y="2409825"/>
            <a:ext cx="2752090" cy="2529840"/>
          </a:xfrm>
          <a:noFill/>
          <a:ln>
            <a:noFill/>
          </a:ln>
          <a:effectLst/>
        </p:spPr>
        <p:txBody>
          <a:bodyPr vert="horz" wrap="square" lIns="91440" tIns="45720" rIns="91440" bIns="45720" numCol="1" spcCol="215900" anchor="t">
            <a:prstTxWarp prst="textNoShape">
              <a:avLst/>
            </a:prstTxWarp>
          </a:bodyPr>
          <a:lstStyle/>
          <a:p>
            <a:pPr marL="0" marR="0" indent="0" algn="l" defTabSz="914400">
              <a:lnSpc>
                <a:spcPct val="100000"/>
              </a:lnSpc>
              <a:spcBef>
                <a:spcPts val="0"/>
              </a:spcBef>
              <a:spcAft>
                <a:spcPts val="0"/>
              </a:spcAft>
              <a:buNone/>
              <a:tabLst/>
              <a:defRPr lang="x-none" sz="2400">
                <a:latin typeface="Oracle Sans" pitchFamily="1" charset="0"/>
                <a:ea typeface="Oracle Sans" pitchFamily="1" charset="0"/>
                <a:cs typeface="Oracle Sans" pitchFamily="1" charset="0"/>
              </a:defRPr>
            </a:pPr>
            <a:r>
              <a:t>Supports standard k8s idioms like sidecars, init containers, custom resources</a:t>
            </a:r>
          </a:p>
        </p:txBody>
      </p:sp>
      <p:sp>
        <p:nvSpPr>
          <p:cNvPr id="6" name="Text Placeholder 7"/>
          <p:cNvSpPr>
            <a:spLocks noGrp="1" noChangeArrowheads="1"/>
            <a:extLst>
              <a:ext uri="smNativeData">
                <pr:smNativeData xmlns="" xmlns:p14="http://schemas.microsoft.com/office/powerpoint/2010/main" xmlns:pr="smNativeData"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DwBAAAYQwAACgJAAABEgAAEAAAACYAAAAIAAAAffD///////8="/>
              </a:ext>
            </a:extLst>
          </p:cNvSpPr>
          <p:nvPr>
            <p:ph type="body" idx="4294967295"/>
          </p:nvPr>
        </p:nvSpPr>
        <p:spPr>
          <a:xfrm>
            <a:off x="802640" y="2012315"/>
            <a:ext cx="685800" cy="914400"/>
          </a:xfrm>
          <a:noFill/>
          <a:ln>
            <a:noFill/>
          </a:ln>
          <a:effectLst/>
        </p:spPr>
        <p:txBody>
          <a:bodyPr vert="horz" wrap="square" lIns="91440" tIns="45720" rIns="91440" bIns="45720" numCol="1" spcCol="215900" anchor="t">
            <a:prstTxWarp prst="textNoShape">
              <a:avLst/>
            </a:prstTxWarp>
            <a:normAutofit lnSpcReduction="10000"/>
          </a:bodyPr>
          <a:lstStyle/>
          <a:p>
            <a:pPr marL="0" marR="0" indent="0" algn="l" defTabSz="914400">
              <a:lnSpc>
                <a:spcPct val="90000"/>
              </a:lnSpc>
              <a:spcBef>
                <a:spcPts val="1000"/>
              </a:spcBef>
              <a:spcAft>
                <a:spcPts val="0"/>
              </a:spcAft>
              <a:buNone/>
              <a:tabLst/>
              <a:defRPr lang="x-none" sz="6600">
                <a:solidFill>
                  <a:schemeClr val="accent2"/>
                </a:solidFill>
                <a:latin typeface="Georgia" charset="0"/>
                <a:ea typeface="Georgia" charset="0"/>
                <a:cs typeface="Georgia" charset="0"/>
              </a:defRPr>
            </a:pPr>
            <a:r>
              <a:t>1</a:t>
            </a:r>
          </a:p>
        </p:txBody>
      </p:sp>
      <p:sp>
        <p:nvSpPr>
          <p:cNvPr id="7" name="Text Placeholder 8"/>
          <p:cNvSpPr>
            <a:spLocks noGrp="1" noChangeArrowheads="1"/>
            <a:extLst>
              <a:ext uri="smNativeData">
                <pr:smNativeData xmlns="" xmlns:p14="http://schemas.microsoft.com/office/powerpoint/2010/main" xmlns:pr="smNativeData"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DiGgAAYQwAABofAAABEgAAEAAAACYAAAAIAAAAffD///////8="/>
              </a:ext>
            </a:extLst>
          </p:cNvSpPr>
          <p:nvPr>
            <p:ph type="body" idx="4294967295"/>
          </p:nvPr>
        </p:nvSpPr>
        <p:spPr>
          <a:xfrm>
            <a:off x="4370070" y="2012315"/>
            <a:ext cx="685800" cy="914400"/>
          </a:xfrm>
          <a:noFill/>
          <a:ln>
            <a:noFill/>
          </a:ln>
          <a:effectLst/>
        </p:spPr>
        <p:txBody>
          <a:bodyPr vert="horz" wrap="square" lIns="91440" tIns="45720" rIns="91440" bIns="45720" numCol="1" spcCol="215900" anchor="t">
            <a:prstTxWarp prst="textNoShape">
              <a:avLst/>
            </a:prstTxWarp>
            <a:normAutofit lnSpcReduction="10000"/>
          </a:bodyPr>
          <a:lstStyle/>
          <a:p>
            <a:pPr marL="0" marR="0" indent="0" algn="l" defTabSz="914400">
              <a:lnSpc>
                <a:spcPct val="90000"/>
              </a:lnSpc>
              <a:spcBef>
                <a:spcPts val="1000"/>
              </a:spcBef>
              <a:spcAft>
                <a:spcPts val="0"/>
              </a:spcAft>
              <a:buNone/>
              <a:tabLst/>
              <a:defRPr lang="x-none" sz="6600">
                <a:solidFill>
                  <a:schemeClr val="accent2"/>
                </a:solidFill>
                <a:latin typeface="Georgia" charset="0"/>
                <a:ea typeface="Georgia" charset="0"/>
                <a:cs typeface="Georgia" charset="0"/>
              </a:defRPr>
            </a:pPr>
            <a:r>
              <a:t>2</a:t>
            </a:r>
          </a:p>
        </p:txBody>
      </p:sp>
      <p:sp>
        <p:nvSpPr>
          <p:cNvPr id="8" name="Text Placeholder 9"/>
          <p:cNvSpPr>
            <a:spLocks noGrp="1" noChangeArrowheads="1"/>
            <a:extLst>
              <a:ext uri="smNativeData">
                <pr:smNativeData xmlns="" xmlns:p14="http://schemas.microsoft.com/office/powerpoint/2010/main" xmlns:pr="smNativeData"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G5kUG8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DUMAAAYQwAAAw1AAABEgAAEAAAACYAAAAIAAAAffD///////8="/>
              </a:ext>
            </a:extLst>
          </p:cNvSpPr>
          <p:nvPr>
            <p:ph type="body" idx="4294967295"/>
          </p:nvPr>
        </p:nvSpPr>
        <p:spPr>
          <a:xfrm>
            <a:off x="7937500" y="2012315"/>
            <a:ext cx="685800" cy="914400"/>
          </a:xfrm>
          <a:noFill/>
          <a:ln>
            <a:noFill/>
          </a:ln>
          <a:effectLst/>
        </p:spPr>
        <p:txBody>
          <a:bodyPr vert="horz" wrap="square" lIns="91440" tIns="45720" rIns="91440" bIns="45720" numCol="1" spcCol="215900" anchor="t">
            <a:prstTxWarp prst="textNoShape">
              <a:avLst/>
            </a:prstTxWarp>
            <a:normAutofit lnSpcReduction="10000"/>
          </a:bodyPr>
          <a:lstStyle/>
          <a:p>
            <a:pPr marL="0" marR="0" indent="0" algn="l" defTabSz="914400">
              <a:lnSpc>
                <a:spcPct val="90000"/>
              </a:lnSpc>
              <a:spcBef>
                <a:spcPts val="1000"/>
              </a:spcBef>
              <a:spcAft>
                <a:spcPts val="0"/>
              </a:spcAft>
              <a:buNone/>
              <a:tabLst/>
              <a:defRPr lang="x-none" sz="6600">
                <a:solidFill>
                  <a:schemeClr val="accent2"/>
                </a:solidFill>
                <a:latin typeface="Georgia" charset="0"/>
                <a:ea typeface="Georgia" charset="0"/>
                <a:cs typeface="Georgia" charset="0"/>
              </a:defRPr>
            </a:pPr>
            <a:r>
              <a:t>3</a:t>
            </a:r>
          </a:p>
        </p:txBody>
      </p:sp>
      <p:sp>
        <p:nvSpPr>
          <p:cNvPr id="9" name="Footer Placeholder 1"/>
          <p:cNvSpPr>
            <a:spLocks noGrp="1" noChangeArrowheads="1"/>
            <a:extLst>
              <a:ext uri="smNativeData">
                <pr:smNativeData xmlns="" xmlns:p14="http://schemas.microsoft.com/office/powerpoint/2010/main" xmlns:pr="smNativeData" val="SMDATA_13_hAl8XRMAAAAlAAAAZAAAAA0AAAAAAAAAAEgAAAAAAAAASAAAAAAAAAAB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CMB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AMBwAAFCgAAM4vAABTKgAAEAAAACYAAAAIAAAAfXD///////8="/>
              </a:ext>
            </a:extLst>
          </p:cNvSpPr>
          <p:nvPr>
            <p:ph type="ftr" sz="quarter" idx="4294967295"/>
          </p:nvPr>
        </p:nvSpPr>
        <p:spPr>
          <a:xfrm>
            <a:off x="1145540" y="6515100"/>
            <a:ext cx="6625590" cy="365125"/>
          </a:xfrm>
          <a:noFill/>
          <a:ln>
            <a:noFill/>
          </a:ln>
          <a:effectLst/>
        </p:spPr>
        <p:txBody>
          <a:bodyPr vert="horz" wrap="square" lIns="0" tIns="45720" rIns="0" bIns="45720" numCol="1" spcCol="215900" anchor="ctr">
            <a:prstTxWarp prst="textNoShape">
              <a:avLst/>
            </a:prstTxWarp>
          </a:bodyPr>
          <a:lstStyle/>
          <a:p>
            <a:pPr marL="0" marR="0" indent="0" algn="l" defTabSz="914400">
              <a:lnSpc>
                <a:spcPct val="100000"/>
              </a:lnSpc>
              <a:spcBef>
                <a:spcPts val="0"/>
              </a:spcBef>
              <a:spcAft>
                <a:spcPts val="0"/>
              </a:spcAft>
              <a:buNone/>
              <a:tabLst/>
              <a:defRPr lang="x-none"/>
            </a:pPr>
            <a:r>
              <a:t>Copyright © 2019 Oracle and/or its affiliates.</a:t>
            </a:r>
          </a:p>
        </p:txBody>
      </p:sp>
      <p:sp>
        <p:nvSpPr>
          <p:cNvPr id="10" name="Textbox1"/>
          <p:cNvSpPr txBox="1">
            <a:extLst>
              <a:ext uri="smNativeData">
                <pr:smNativeData xmlns="" xmlns:p14="http://schemas.microsoft.com/office/powerpoint/2010/main" xmlns:pr="smNativeData" val="SMDATA_13_hAl8XRMAAAAlAAAAEgAAAE8B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CsFAAD/fwAA/38AAAAAAAAJAAAABAAAAP/giTEMAAAAEAAAAAAAAAAAAAAAAAAAAAAAAAAeAAAAaAAAAAAAAAAAAAAAAAAAAAAAAAAAAAAAECcAABAnAAAAAAAAAAAAAAAAAAAAAAAAAAAAAAAAAAAAAAAAAAAAABQAAAAAAAAAwMD/AAAAAABkAAAAMgAAAAAAAABkAAAAAAAAAH9/fwAKAAAAHwAAAFQAAADRNQ8F////AQAAAAAAAAAAAAAAAAAAAAAAAAAAAAAAAAAAAAAAAAAAAAAAAH9/fwDg4uEDzMzMAMDA/wB/f38AAAAAAAAAAAAAAAAAAAAAAAAAAAAhAAAAGAAAABQAAACLBwAA9h8AAOs/AAA2IgAAECAAACYAAAAIAAAA//////////8="/>
              </a:ext>
            </a:extLst>
          </p:cNvSpPr>
          <p:nvPr/>
        </p:nvSpPr>
        <p:spPr>
          <a:xfrm>
            <a:off x="1226185" y="5195570"/>
            <a:ext cx="9164320" cy="365760"/>
          </a:xfrm>
          <a:prstGeom prst="rect">
            <a:avLst/>
          </a:prstGeom>
          <a:noFill/>
          <a:ln>
            <a:noFill/>
          </a:ln>
          <a:effectLst/>
        </p:spPr>
        <p:txBody>
          <a:bodyPr vert="horz" wrap="square" numCol="1" spcCol="215900" anchor="t"/>
          <a:lstStyle/>
          <a:p>
            <a:pPr>
              <a:defRPr lang="x-none"/>
            </a:pPr>
            <a:r>
              <a:t>Open source and fully supported </a:t>
            </a:r>
            <a:r>
              <a:rPr lang="x-none" u="sng">
                <a:solidFill>
                  <a:schemeClr val="hlink"/>
                </a:solidFill>
                <a:hlinkClick r:id="rId2"/>
              </a:rPr>
              <a:t>https://github.com/oracle/weblogic-kubernetes-operator</a:t>
            </a:r>
            <a:r>
              <a:t> </a:t>
            </a:r>
          </a:p>
        </p:txBody>
      </p:sp>
    </p:spTree>
    <p:extLst>
      <p:ext uri="{BB962C8B-B14F-4D97-AF65-F5344CB8AC3E}">
        <p14:creationId xmlns:p14="http://schemas.microsoft.com/office/powerpoint/2010/main" val="888394348"/>
      </p:ext>
    </p:extLst>
  </p:cSld>
  <p:clrMapOvr>
    <a:masterClrMapping/>
  </p:clrMapOvr>
  <mc:AlternateContent xmlns:mc="http://schemas.openxmlformats.org/markup-compatibility/2006" xmlns:p14="http://schemas.microsoft.com/office/powerpoint/2010/main">
    <mc:Choice Requires="p14">
      <p:transition p14:dur="250">
        <p:fade/>
        <p:extLst>
          <p:ext uri="smNativeData">
            <pr:smNativeData xmlns="" xmlns:pr="smNativeData" val="hAl8XQAAAAD6AAAAAAAAAAYAAAAAAAAAAAAAAAAAAAAAAAAAAQAAAAAAAAAAAAAAAAAAAAAAAAAAAAAA"/>
          </p:ext>
        </p:extLst>
      </p:transition>
    </mc:Choice>
    <mc:Fallback xmlns="">
      <p:transition>
        <p:fade/>
        <p:extLst>
          <p:ext uri="smNativeData">
            <pr:smNativeData xmlns="" xmlns:pr="smNativeData" xmlns:p14="http://schemas.microsoft.com/office/powerpoint/2010/main" val="hAl8XQAAAAD6AAAAAAAAAAYAAAAAAAAAAAAAAAAAAAAAAAAAAQAAAAAAAAAAAAAAAAAAAAAAAAAAAAAA"/>
          </p:ext>
        </p:extLs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a:t>Deploy WebLogic Server in Kubernetes</a:t>
            </a:r>
          </a:p>
        </p:txBody>
      </p:sp>
      <p:sp>
        <p:nvSpPr>
          <p:cNvPr id="4" name="Footer Placeholder 3"/>
          <p:cNvSpPr>
            <a:spLocks noGrp="1"/>
          </p:cNvSpPr>
          <p:nvPr>
            <p:ph type="ftr" sz="quarter" idx="11"/>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150358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A8BF1-DFB6-934D-A96A-570A096E33D4}"/>
              </a:ext>
            </a:extLst>
          </p:cNvPr>
          <p:cNvSpPr>
            <a:spLocks noGrp="1"/>
          </p:cNvSpPr>
          <p:nvPr>
            <p:ph type="title"/>
          </p:nvPr>
        </p:nvSpPr>
        <p:spPr/>
        <p:txBody>
          <a:bodyPr/>
          <a:lstStyle/>
          <a:p>
            <a:r>
              <a:rPr lang="en-US" dirty="0">
                <a:latin typeface="Oracle Sans Extra Bold" panose="020B0503020204020204" pitchFamily="34" charset="0"/>
                <a:cs typeface="Oracle Sans Extra Bold" panose="020B0503020204020204" pitchFamily="34" charset="0"/>
              </a:rPr>
              <a:t>WebLogic Server Domain in Kubernetes</a:t>
            </a:r>
          </a:p>
        </p:txBody>
      </p:sp>
      <p:sp>
        <p:nvSpPr>
          <p:cNvPr id="5" name="Text Placeholder 4">
            <a:extLst>
              <a:ext uri="{FF2B5EF4-FFF2-40B4-BE49-F238E27FC236}">
                <a16:creationId xmlns:a16="http://schemas.microsoft.com/office/drawing/2014/main" id="{7DB54EB4-4FF8-BB48-AFB4-2D5BEB1E4C73}"/>
              </a:ext>
            </a:extLst>
          </p:cNvPr>
          <p:cNvSpPr>
            <a:spLocks noGrp="1"/>
          </p:cNvSpPr>
          <p:nvPr>
            <p:ph type="body" idx="1"/>
          </p:nvPr>
        </p:nvSpPr>
        <p:spPr/>
        <p:txBody>
          <a:bodyPr/>
          <a:lstStyle/>
          <a:p>
            <a:r>
              <a:rPr lang="en-US" sz="2000" b="1" dirty="0">
                <a:latin typeface="Oracle Sans" charset="0"/>
                <a:ea typeface="Oracle Sans" charset="0"/>
                <a:cs typeface="Oracle Sans" charset="0"/>
              </a:rPr>
              <a:t>WebLogic Domain Image</a:t>
            </a:r>
          </a:p>
          <a:p>
            <a:pPr lvl="1"/>
            <a:r>
              <a:rPr lang="en-US" sz="1800" dirty="0">
                <a:solidFill>
                  <a:schemeClr val="bg2">
                    <a:lumMod val="25000"/>
                  </a:schemeClr>
                </a:solidFill>
              </a:rPr>
              <a:t>WebLogic binaries</a:t>
            </a:r>
          </a:p>
          <a:p>
            <a:pPr lvl="1"/>
            <a:r>
              <a:rPr lang="en-US" sz="1800" dirty="0">
                <a:solidFill>
                  <a:schemeClr val="bg2">
                    <a:lumMod val="25000"/>
                  </a:schemeClr>
                </a:solidFill>
              </a:rPr>
              <a:t>Domain</a:t>
            </a:r>
          </a:p>
          <a:p>
            <a:pPr lvl="1"/>
            <a:r>
              <a:rPr lang="en-US" sz="1800" dirty="0">
                <a:solidFill>
                  <a:schemeClr val="bg2">
                    <a:lumMod val="25000"/>
                  </a:schemeClr>
                </a:solidFill>
              </a:rPr>
              <a:t>Applications</a:t>
            </a:r>
          </a:p>
        </p:txBody>
      </p:sp>
      <p:sp>
        <p:nvSpPr>
          <p:cNvPr id="2" name="Footer Placeholder 1">
            <a:extLst>
              <a:ext uri="{FF2B5EF4-FFF2-40B4-BE49-F238E27FC236}">
                <a16:creationId xmlns:a16="http://schemas.microsoft.com/office/drawing/2014/main" id="{2CD44D10-B7BD-E44F-A833-6556920CA6A7}"/>
              </a:ext>
            </a:extLst>
          </p:cNvPr>
          <p:cNvSpPr>
            <a:spLocks noGrp="1"/>
          </p:cNvSpPr>
          <p:nvPr>
            <p:ph type="ftr" sz="quarter" idx="10"/>
          </p:nvPr>
        </p:nvSpPr>
        <p:spPr/>
        <p:txBody>
          <a:bodyPr/>
          <a:lstStyle/>
          <a:p>
            <a:r>
              <a:rPr lang="en-US" sz="800"/>
              <a:t>Copyright © 2019 Oracle and/or its affiliates.</a:t>
            </a:r>
            <a:endParaRPr lang="en-US" sz="800" dirty="0"/>
          </a:p>
        </p:txBody>
      </p:sp>
      <p:pic>
        <p:nvPicPr>
          <p:cNvPr id="8" name="Picture 7">
            <a:extLst>
              <a:ext uri="{FF2B5EF4-FFF2-40B4-BE49-F238E27FC236}">
                <a16:creationId xmlns:a16="http://schemas.microsoft.com/office/drawing/2014/main" id="{695C65E8-727B-EA41-8753-F62DED6A3568}"/>
              </a:ext>
            </a:extLst>
          </p:cNvPr>
          <p:cNvPicPr>
            <a:picLocks noChangeAspect="1"/>
          </p:cNvPicPr>
          <p:nvPr/>
        </p:nvPicPr>
        <p:blipFill>
          <a:blip r:embed="rId2"/>
          <a:stretch>
            <a:fillRect/>
          </a:stretch>
        </p:blipFill>
        <p:spPr>
          <a:xfrm>
            <a:off x="6326376" y="1084659"/>
            <a:ext cx="5770426" cy="4866395"/>
          </a:xfrm>
          <a:prstGeom prst="rect">
            <a:avLst/>
          </a:prstGeom>
        </p:spPr>
      </p:pic>
      <p:pic>
        <p:nvPicPr>
          <p:cNvPr id="9" name="Picture 8">
            <a:extLst>
              <a:ext uri="{FF2B5EF4-FFF2-40B4-BE49-F238E27FC236}">
                <a16:creationId xmlns:a16="http://schemas.microsoft.com/office/drawing/2014/main" id="{67D3133C-C736-5A47-AD53-C99DEDD3DE4A}"/>
              </a:ext>
            </a:extLst>
          </p:cNvPr>
          <p:cNvPicPr>
            <a:picLocks noChangeAspect="1"/>
          </p:cNvPicPr>
          <p:nvPr/>
        </p:nvPicPr>
        <p:blipFill>
          <a:blip r:embed="rId2"/>
          <a:stretch>
            <a:fillRect/>
          </a:stretch>
        </p:blipFill>
        <p:spPr>
          <a:xfrm>
            <a:off x="6635319" y="2450539"/>
            <a:ext cx="5218271" cy="3328961"/>
          </a:xfrm>
          <a:prstGeom prst="rect">
            <a:avLst/>
          </a:prstGeom>
        </p:spPr>
      </p:pic>
      <p:sp>
        <p:nvSpPr>
          <p:cNvPr id="10" name="Rectangle 9">
            <a:extLst>
              <a:ext uri="{FF2B5EF4-FFF2-40B4-BE49-F238E27FC236}">
                <a16:creationId xmlns:a16="http://schemas.microsoft.com/office/drawing/2014/main" id="{8AA3C8BF-49B0-0F45-9F33-F2639436AEEE}"/>
              </a:ext>
            </a:extLst>
          </p:cNvPr>
          <p:cNvSpPr>
            <a:spLocks noChangeAspect="1"/>
          </p:cNvSpPr>
          <p:nvPr/>
        </p:nvSpPr>
        <p:spPr>
          <a:xfrm>
            <a:off x="7122280"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1</a:t>
            </a:r>
          </a:p>
        </p:txBody>
      </p:sp>
      <p:sp>
        <p:nvSpPr>
          <p:cNvPr id="11" name="Rectangle 10">
            <a:extLst>
              <a:ext uri="{FF2B5EF4-FFF2-40B4-BE49-F238E27FC236}">
                <a16:creationId xmlns:a16="http://schemas.microsoft.com/office/drawing/2014/main" id="{D1F11BD5-2526-464F-B342-1133415C91F1}"/>
              </a:ext>
            </a:extLst>
          </p:cNvPr>
          <p:cNvSpPr>
            <a:spLocks noChangeAspect="1"/>
          </p:cNvSpPr>
          <p:nvPr/>
        </p:nvSpPr>
        <p:spPr>
          <a:xfrm>
            <a:off x="79761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2</a:t>
            </a:r>
          </a:p>
        </p:txBody>
      </p:sp>
      <p:grpSp>
        <p:nvGrpSpPr>
          <p:cNvPr id="12" name="Group 11"/>
          <p:cNvGrpSpPr/>
          <p:nvPr/>
        </p:nvGrpSpPr>
        <p:grpSpPr>
          <a:xfrm>
            <a:off x="7250922" y="4403419"/>
            <a:ext cx="424087" cy="404291"/>
            <a:chOff x="7034380" y="4636547"/>
            <a:chExt cx="432379" cy="446827"/>
          </a:xfrm>
        </p:grpSpPr>
        <p:pic>
          <p:nvPicPr>
            <p:cNvPr id="51" name="Picture 50">
              <a:extLst>
                <a:ext uri="{FF2B5EF4-FFF2-40B4-BE49-F238E27FC236}">
                  <a16:creationId xmlns:a16="http://schemas.microsoft.com/office/drawing/2014/main" id="{77342462-D012-9545-9572-000EA39370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4380" y="4636547"/>
              <a:ext cx="432379" cy="446827"/>
            </a:xfrm>
            <a:prstGeom prst="rect">
              <a:avLst/>
            </a:prstGeom>
          </p:spPr>
        </p:pic>
        <p:sp>
          <p:nvSpPr>
            <p:cNvPr id="52" name="TextBox 51">
              <a:extLst>
                <a:ext uri="{FF2B5EF4-FFF2-40B4-BE49-F238E27FC236}">
                  <a16:creationId xmlns:a16="http://schemas.microsoft.com/office/drawing/2014/main" id="{932920A9-AFC1-864E-9F41-90A58A8A2BB8}"/>
                </a:ext>
              </a:extLst>
            </p:cNvPr>
            <p:cNvSpPr txBox="1"/>
            <p:nvPr/>
          </p:nvSpPr>
          <p:spPr>
            <a:xfrm>
              <a:off x="7136286" y="4789742"/>
              <a:ext cx="228567" cy="136344"/>
            </a:xfrm>
            <a:prstGeom prst="rect">
              <a:avLst/>
            </a:prstGeom>
            <a:noFill/>
          </p:spPr>
          <p:txBody>
            <a:bodyPr wrap="square" lIns="0" tIns="0" rIns="0" bIns="0" rtlCol="0">
              <a:noAutofit/>
            </a:bodyPr>
            <a:lstStyle/>
            <a:p>
              <a:pPr>
                <a:lnSpc>
                  <a:spcPct val="90000"/>
                </a:lnSpc>
              </a:pPr>
              <a:r>
                <a:rPr lang="en-US" sz="1200" dirty="0">
                  <a:solidFill>
                    <a:schemeClr val="bg1"/>
                  </a:solidFill>
                </a:rPr>
                <a:t>AS</a:t>
              </a:r>
            </a:p>
          </p:txBody>
        </p:sp>
      </p:grpSp>
      <p:pic>
        <p:nvPicPr>
          <p:cNvPr id="13" name="Picture 12">
            <a:extLst>
              <a:ext uri="{FF2B5EF4-FFF2-40B4-BE49-F238E27FC236}">
                <a16:creationId xmlns:a16="http://schemas.microsoft.com/office/drawing/2014/main" id="{3D1B8D19-7BE2-3747-B730-50E6C1F1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5297" y="4400483"/>
            <a:ext cx="424087" cy="419866"/>
          </a:xfrm>
          <a:prstGeom prst="rect">
            <a:avLst/>
          </a:prstGeom>
        </p:spPr>
      </p:pic>
      <p:sp>
        <p:nvSpPr>
          <p:cNvPr id="14" name="TextBox 13">
            <a:extLst>
              <a:ext uri="{FF2B5EF4-FFF2-40B4-BE49-F238E27FC236}">
                <a16:creationId xmlns:a16="http://schemas.microsoft.com/office/drawing/2014/main" id="{C2195648-8A13-6E43-9AD4-7B43EF64678D}"/>
              </a:ext>
            </a:extLst>
          </p:cNvPr>
          <p:cNvSpPr txBox="1"/>
          <p:nvPr/>
        </p:nvSpPr>
        <p:spPr>
          <a:xfrm>
            <a:off x="8130429" y="4557447"/>
            <a:ext cx="309603" cy="128040"/>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15" name="Rectangle 14">
            <a:extLst>
              <a:ext uri="{FF2B5EF4-FFF2-40B4-BE49-F238E27FC236}">
                <a16:creationId xmlns:a16="http://schemas.microsoft.com/office/drawing/2014/main" id="{46F4942E-08F3-CF4C-8464-29C73A10D8AD}"/>
              </a:ext>
            </a:extLst>
          </p:cNvPr>
          <p:cNvSpPr>
            <a:spLocks noChangeAspect="1"/>
          </p:cNvSpPr>
          <p:nvPr/>
        </p:nvSpPr>
        <p:spPr>
          <a:xfrm>
            <a:off x="86638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3</a:t>
            </a:r>
          </a:p>
        </p:txBody>
      </p:sp>
      <p:sp>
        <p:nvSpPr>
          <p:cNvPr id="18" name="Rectangle 17">
            <a:extLst>
              <a:ext uri="{FF2B5EF4-FFF2-40B4-BE49-F238E27FC236}">
                <a16:creationId xmlns:a16="http://schemas.microsoft.com/office/drawing/2014/main" id="{99D32AFE-920C-B247-9C2D-19B3A1D8C2B7}"/>
              </a:ext>
            </a:extLst>
          </p:cNvPr>
          <p:cNvSpPr>
            <a:spLocks noChangeAspect="1"/>
          </p:cNvSpPr>
          <p:nvPr/>
        </p:nvSpPr>
        <p:spPr>
          <a:xfrm>
            <a:off x="9357084" y="4344375"/>
            <a:ext cx="644754" cy="638336"/>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4</a:t>
            </a:r>
          </a:p>
        </p:txBody>
      </p:sp>
      <p:sp>
        <p:nvSpPr>
          <p:cNvPr id="19" name="Rectangle 18">
            <a:extLst>
              <a:ext uri="{FF2B5EF4-FFF2-40B4-BE49-F238E27FC236}">
                <a16:creationId xmlns:a16="http://schemas.microsoft.com/office/drawing/2014/main" id="{4B9BF467-2814-F548-B88C-06BCAA92F696}"/>
              </a:ext>
            </a:extLst>
          </p:cNvPr>
          <p:cNvSpPr>
            <a:spLocks noChangeAspect="1"/>
          </p:cNvSpPr>
          <p:nvPr/>
        </p:nvSpPr>
        <p:spPr>
          <a:xfrm>
            <a:off x="10057913" y="4344375"/>
            <a:ext cx="634536" cy="63962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5</a:t>
            </a:r>
          </a:p>
        </p:txBody>
      </p:sp>
      <p:sp>
        <p:nvSpPr>
          <p:cNvPr id="20" name="Rectangle 19">
            <a:extLst>
              <a:ext uri="{FF2B5EF4-FFF2-40B4-BE49-F238E27FC236}">
                <a16:creationId xmlns:a16="http://schemas.microsoft.com/office/drawing/2014/main" id="{B27B9FCB-8868-6542-9313-D3C5E63A698D}"/>
              </a:ext>
            </a:extLst>
          </p:cNvPr>
          <p:cNvSpPr>
            <a:spLocks noChangeAspect="1"/>
          </p:cNvSpPr>
          <p:nvPr/>
        </p:nvSpPr>
        <p:spPr>
          <a:xfrm>
            <a:off x="10746867" y="4346355"/>
            <a:ext cx="646750" cy="636341"/>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200" dirty="0">
                <a:solidFill>
                  <a:schemeClr val="tx1">
                    <a:lumMod val="75000"/>
                  </a:schemeClr>
                </a:solidFill>
              </a:rPr>
              <a:t>POD 6</a:t>
            </a:r>
          </a:p>
        </p:txBody>
      </p:sp>
      <p:sp>
        <p:nvSpPr>
          <p:cNvPr id="21" name="Cube 20">
            <a:extLst>
              <a:ext uri="{FF2B5EF4-FFF2-40B4-BE49-F238E27FC236}">
                <a16:creationId xmlns:a16="http://schemas.microsoft.com/office/drawing/2014/main" id="{69A461DC-3C55-B344-A983-1EE2E10DEB18}"/>
              </a:ext>
            </a:extLst>
          </p:cNvPr>
          <p:cNvSpPr/>
          <p:nvPr/>
        </p:nvSpPr>
        <p:spPr>
          <a:xfrm>
            <a:off x="9504474" y="4421918"/>
            <a:ext cx="348538"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2" name="TextBox 21">
            <a:extLst>
              <a:ext uri="{FF2B5EF4-FFF2-40B4-BE49-F238E27FC236}">
                <a16:creationId xmlns:a16="http://schemas.microsoft.com/office/drawing/2014/main" id="{B307B452-C82D-A648-8719-BC41859B95D4}"/>
              </a:ext>
            </a:extLst>
          </p:cNvPr>
          <p:cNvSpPr txBox="1"/>
          <p:nvPr/>
        </p:nvSpPr>
        <p:spPr>
          <a:xfrm>
            <a:off x="9498149" y="4575123"/>
            <a:ext cx="285597" cy="107647"/>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27" name="TextBox 26">
            <a:extLst>
              <a:ext uri="{FF2B5EF4-FFF2-40B4-BE49-F238E27FC236}">
                <a16:creationId xmlns:a16="http://schemas.microsoft.com/office/drawing/2014/main" id="{3AB2E563-F4C8-BE43-A9F0-939EF5C17AA3}"/>
              </a:ext>
            </a:extLst>
          </p:cNvPr>
          <p:cNvSpPr txBox="1"/>
          <p:nvPr/>
        </p:nvSpPr>
        <p:spPr>
          <a:xfrm>
            <a:off x="7976156" y="4169437"/>
            <a:ext cx="900557" cy="98918"/>
          </a:xfrm>
          <a:prstGeom prst="rect">
            <a:avLst/>
          </a:prstGeom>
          <a:noFill/>
        </p:spPr>
        <p:txBody>
          <a:bodyPr wrap="square" lIns="0" tIns="0" rIns="0" bIns="0" rtlCol="0">
            <a:noAutofit/>
          </a:bodyPr>
          <a:lstStyle/>
          <a:p>
            <a:pPr>
              <a:lnSpc>
                <a:spcPct val="90000"/>
              </a:lnSpc>
            </a:pPr>
            <a:r>
              <a:rPr lang="en-US" sz="1400" dirty="0"/>
              <a:t>WLS Cluster</a:t>
            </a:r>
          </a:p>
        </p:txBody>
      </p:sp>
      <p:sp>
        <p:nvSpPr>
          <p:cNvPr id="29" name="TextBox 28">
            <a:extLst>
              <a:ext uri="{FF2B5EF4-FFF2-40B4-BE49-F238E27FC236}">
                <a16:creationId xmlns:a16="http://schemas.microsoft.com/office/drawing/2014/main" id="{34ADEA44-FFED-A846-A26A-71AE3116AD90}"/>
              </a:ext>
            </a:extLst>
          </p:cNvPr>
          <p:cNvSpPr txBox="1"/>
          <p:nvPr/>
        </p:nvSpPr>
        <p:spPr>
          <a:xfrm>
            <a:off x="8393304" y="1190044"/>
            <a:ext cx="1702300" cy="172872"/>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31" name="Rectangle 30">
            <a:extLst>
              <a:ext uri="{FF2B5EF4-FFF2-40B4-BE49-F238E27FC236}">
                <a16:creationId xmlns:a16="http://schemas.microsoft.com/office/drawing/2014/main" id="{05FFBD0B-30BD-4542-A71D-1347BE61FFA2}"/>
              </a:ext>
            </a:extLst>
          </p:cNvPr>
          <p:cNvSpPr/>
          <p:nvPr/>
        </p:nvSpPr>
        <p:spPr>
          <a:xfrm>
            <a:off x="6943144" y="4008541"/>
            <a:ext cx="4682621" cy="1183055"/>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32" name="TextBox 31">
            <a:extLst>
              <a:ext uri="{FF2B5EF4-FFF2-40B4-BE49-F238E27FC236}">
                <a16:creationId xmlns:a16="http://schemas.microsoft.com/office/drawing/2014/main" id="{64D87DA3-3499-BE4F-8BE9-7C73B448B210}"/>
              </a:ext>
            </a:extLst>
          </p:cNvPr>
          <p:cNvSpPr txBox="1"/>
          <p:nvPr/>
        </p:nvSpPr>
        <p:spPr>
          <a:xfrm>
            <a:off x="9898134" y="3802469"/>
            <a:ext cx="1702300" cy="172872"/>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35" name="Picture 34">
            <a:extLst>
              <a:ext uri="{FF2B5EF4-FFF2-40B4-BE49-F238E27FC236}">
                <a16:creationId xmlns:a16="http://schemas.microsoft.com/office/drawing/2014/main" id="{4BC77DB3-F15E-1047-9258-C89E5DD41A89}"/>
              </a:ext>
            </a:extLst>
          </p:cNvPr>
          <p:cNvPicPr>
            <a:picLocks noChangeAspect="1"/>
          </p:cNvPicPr>
          <p:nvPr/>
        </p:nvPicPr>
        <p:blipFill>
          <a:blip r:embed="rId4"/>
          <a:stretch>
            <a:fillRect/>
          </a:stretch>
        </p:blipFill>
        <p:spPr>
          <a:xfrm>
            <a:off x="10614574" y="3141688"/>
            <a:ext cx="638925" cy="499016"/>
          </a:xfrm>
          <a:prstGeom prst="rect">
            <a:avLst/>
          </a:prstGeom>
        </p:spPr>
      </p:pic>
      <p:sp>
        <p:nvSpPr>
          <p:cNvPr id="37" name="Rectangle 36">
            <a:extLst>
              <a:ext uri="{FF2B5EF4-FFF2-40B4-BE49-F238E27FC236}">
                <a16:creationId xmlns:a16="http://schemas.microsoft.com/office/drawing/2014/main" id="{80F64D14-73F3-1C4B-99FD-6C9B74BB6CB1}"/>
              </a:ext>
            </a:extLst>
          </p:cNvPr>
          <p:cNvSpPr>
            <a:spLocks noChangeAspect="1"/>
          </p:cNvSpPr>
          <p:nvPr/>
        </p:nvSpPr>
        <p:spPr>
          <a:xfrm>
            <a:off x="7032472" y="1511150"/>
            <a:ext cx="2066385" cy="780408"/>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39" name="Rectangle 38"/>
          <p:cNvSpPr/>
          <p:nvPr/>
        </p:nvSpPr>
        <p:spPr bwMode="gray">
          <a:xfrm>
            <a:off x="7119288" y="1549261"/>
            <a:ext cx="944432" cy="355365"/>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3256" y="1622062"/>
            <a:ext cx="704950" cy="581583"/>
          </a:xfrm>
          <a:prstGeom prst="rect">
            <a:avLst/>
          </a:prstGeom>
        </p:spPr>
      </p:pic>
      <p:sp>
        <p:nvSpPr>
          <p:cNvPr id="41" name="TextBox 40"/>
          <p:cNvSpPr txBox="1"/>
          <p:nvPr/>
        </p:nvSpPr>
        <p:spPr>
          <a:xfrm>
            <a:off x="7032471" y="1354643"/>
            <a:ext cx="1020577" cy="41367"/>
          </a:xfrm>
          <a:prstGeom prst="rect">
            <a:avLst/>
          </a:prstGeom>
          <a:noFill/>
        </p:spPr>
        <p:txBody>
          <a:bodyPr wrap="square" lIns="0" tIns="0" rIns="0" bIns="0" rtlCol="0">
            <a:noAutofit/>
          </a:bodyPr>
          <a:lstStyle/>
          <a:p>
            <a:pPr>
              <a:lnSpc>
                <a:spcPct val="90000"/>
              </a:lnSpc>
            </a:pPr>
            <a:r>
              <a:rPr lang="en-US" sz="1200" dirty="0"/>
              <a:t>Repository</a:t>
            </a:r>
          </a:p>
        </p:txBody>
      </p:sp>
      <p:sp>
        <p:nvSpPr>
          <p:cNvPr id="42" name="Rectangle 41"/>
          <p:cNvSpPr/>
          <p:nvPr/>
        </p:nvSpPr>
        <p:spPr bwMode="gray">
          <a:xfrm>
            <a:off x="7119288" y="1933501"/>
            <a:ext cx="933760" cy="308083"/>
          </a:xfrm>
          <a:prstGeom prst="rect">
            <a:avLst/>
          </a:prstGeom>
          <a:solidFill>
            <a:srgbClr val="0070C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Operator</a:t>
            </a:r>
          </a:p>
          <a:p>
            <a:pPr algn="ctr">
              <a:lnSpc>
                <a:spcPct val="90000"/>
              </a:lnSpc>
            </a:pPr>
            <a:r>
              <a:rPr lang="en-US" sz="900" dirty="0">
                <a:solidFill>
                  <a:schemeClr val="bg1"/>
                </a:solidFill>
              </a:rPr>
              <a:t>Image</a:t>
            </a:r>
          </a:p>
        </p:txBody>
      </p:sp>
      <p:sp>
        <p:nvSpPr>
          <p:cNvPr id="44" name="Can 43"/>
          <p:cNvSpPr/>
          <p:nvPr/>
        </p:nvSpPr>
        <p:spPr bwMode="gray">
          <a:xfrm>
            <a:off x="7670459" y="5330155"/>
            <a:ext cx="3557915" cy="387374"/>
          </a:xfrm>
          <a:prstGeom prst="can">
            <a:avLst/>
          </a:prstGeom>
          <a:solidFill>
            <a:schemeClr val="accent6">
              <a:lumMod val="60000"/>
              <a:lumOff val="40000"/>
            </a:schemeClr>
          </a:solid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45" name="Rounded Rectangle 44"/>
          <p:cNvSpPr/>
          <p:nvPr/>
        </p:nvSpPr>
        <p:spPr bwMode="gray">
          <a:xfrm>
            <a:off x="7987356" y="5504480"/>
            <a:ext cx="716839" cy="140635"/>
          </a:xfrm>
          <a:prstGeom prst="roundRect">
            <a:avLst/>
          </a:prstGeom>
          <a:solidFill>
            <a:srgbClr val="7030A0"/>
          </a:solidFill>
          <a:ln w="1587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sp>
        <p:nvSpPr>
          <p:cNvPr id="46" name="Can 45">
            <a:extLst>
              <a:ext uri="{FF2B5EF4-FFF2-40B4-BE49-F238E27FC236}">
                <a16:creationId xmlns:a16="http://schemas.microsoft.com/office/drawing/2014/main" id="{1414AB89-CA5E-B045-B0D0-FD0AC3548F31}"/>
              </a:ext>
            </a:extLst>
          </p:cNvPr>
          <p:cNvSpPr/>
          <p:nvPr/>
        </p:nvSpPr>
        <p:spPr bwMode="gray">
          <a:xfrm>
            <a:off x="7085292" y="2630224"/>
            <a:ext cx="980371" cy="644085"/>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Domain CR</a:t>
            </a:r>
          </a:p>
        </p:txBody>
      </p:sp>
      <p:sp>
        <p:nvSpPr>
          <p:cNvPr id="47" name="Oval 46">
            <a:extLst>
              <a:ext uri="{FF2B5EF4-FFF2-40B4-BE49-F238E27FC236}">
                <a16:creationId xmlns:a16="http://schemas.microsoft.com/office/drawing/2014/main" id="{10BD5AA8-3D26-6A42-8F5D-739C6CD47C22}"/>
              </a:ext>
            </a:extLst>
          </p:cNvPr>
          <p:cNvSpPr>
            <a:spLocks noChangeAspect="1"/>
          </p:cNvSpPr>
          <p:nvPr/>
        </p:nvSpPr>
        <p:spPr>
          <a:xfrm>
            <a:off x="7032471" y="3562828"/>
            <a:ext cx="1306143" cy="29246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48" name="Straight Arrow Connector 47">
            <a:extLst>
              <a:ext uri="{FF2B5EF4-FFF2-40B4-BE49-F238E27FC236}">
                <a16:creationId xmlns:a16="http://schemas.microsoft.com/office/drawing/2014/main" id="{AFA32433-DF30-5C49-A4EB-ECAB3BC9F70B}"/>
              </a:ext>
            </a:extLst>
          </p:cNvPr>
          <p:cNvCxnSpPr>
            <a:cxnSpLocks/>
          </p:cNvCxnSpPr>
          <p:nvPr/>
        </p:nvCxnSpPr>
        <p:spPr>
          <a:xfrm>
            <a:off x="7741701" y="3884944"/>
            <a:ext cx="322019" cy="169353"/>
          </a:xfrm>
          <a:prstGeom prst="straightConnector1">
            <a:avLst/>
          </a:prstGeom>
          <a:ln w="19050" cmpd="sng">
            <a:solidFill>
              <a:schemeClr val="tx1"/>
            </a:solidFill>
            <a:headEnd type="arrow"/>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824F1C7-C028-BD42-9C2B-A22D03365542}"/>
              </a:ext>
            </a:extLst>
          </p:cNvPr>
          <p:cNvCxnSpPr>
            <a:cxnSpLocks/>
          </p:cNvCxnSpPr>
          <p:nvPr/>
        </p:nvCxnSpPr>
        <p:spPr>
          <a:xfrm flipV="1">
            <a:off x="7575477" y="3274310"/>
            <a:ext cx="0" cy="288519"/>
          </a:xfrm>
          <a:prstGeom prst="straightConnector1">
            <a:avLst/>
          </a:prstGeom>
          <a:ln w="19050" cmpd="sng">
            <a:solidFill>
              <a:schemeClr val="tx1"/>
            </a:solidFill>
            <a:headEnd type="arrow"/>
            <a:tailEnd type="arrow"/>
          </a:ln>
        </p:spPr>
        <p:style>
          <a:lnRef idx="1">
            <a:schemeClr val="dk1"/>
          </a:lnRef>
          <a:fillRef idx="0">
            <a:schemeClr val="dk1"/>
          </a:fillRef>
          <a:effectRef idx="0">
            <a:schemeClr val="dk1"/>
          </a:effectRef>
          <a:fontRef idx="minor">
            <a:schemeClr val="tx1"/>
          </a:fontRef>
        </p:style>
      </p:cxnSp>
      <p:sp>
        <p:nvSpPr>
          <p:cNvPr id="50" name="Can 49">
            <a:extLst>
              <a:ext uri="{FF2B5EF4-FFF2-40B4-BE49-F238E27FC236}">
                <a16:creationId xmlns:a16="http://schemas.microsoft.com/office/drawing/2014/main" id="{62811B09-68C0-3E4E-AF76-C014FA062586}"/>
              </a:ext>
            </a:extLst>
          </p:cNvPr>
          <p:cNvSpPr/>
          <p:nvPr/>
        </p:nvSpPr>
        <p:spPr bwMode="gray">
          <a:xfrm>
            <a:off x="10419404" y="2581783"/>
            <a:ext cx="885168" cy="476563"/>
          </a:xfrm>
          <a:prstGeom prst="can">
            <a:avLst/>
          </a:prstGeom>
          <a:solidFill>
            <a:srgbClr val="00B0F0"/>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Secrets</a:t>
            </a:r>
          </a:p>
        </p:txBody>
      </p:sp>
      <p:pic>
        <p:nvPicPr>
          <p:cNvPr id="53" name="Picture 52">
            <a:extLst>
              <a:ext uri="{FF2B5EF4-FFF2-40B4-BE49-F238E27FC236}">
                <a16:creationId xmlns:a16="http://schemas.microsoft.com/office/drawing/2014/main" id="{26602301-04A4-CA45-953B-4BA6BD3B10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4156" y="4389380"/>
            <a:ext cx="424087" cy="419866"/>
          </a:xfrm>
          <a:prstGeom prst="rect">
            <a:avLst/>
          </a:prstGeom>
        </p:spPr>
      </p:pic>
      <p:sp>
        <p:nvSpPr>
          <p:cNvPr id="34" name="Rectangle 33">
            <a:extLst>
              <a:ext uri="{FF2B5EF4-FFF2-40B4-BE49-F238E27FC236}">
                <a16:creationId xmlns:a16="http://schemas.microsoft.com/office/drawing/2014/main" id="{08F74853-29F0-5A4A-808E-9AFBB71E6FE8}"/>
              </a:ext>
            </a:extLst>
          </p:cNvPr>
          <p:cNvSpPr>
            <a:spLocks noChangeAspect="1"/>
          </p:cNvSpPr>
          <p:nvPr/>
        </p:nvSpPr>
        <p:spPr>
          <a:xfrm>
            <a:off x="8489928" y="2491517"/>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17" name="TextBox 16">
            <a:extLst>
              <a:ext uri="{FF2B5EF4-FFF2-40B4-BE49-F238E27FC236}">
                <a16:creationId xmlns:a16="http://schemas.microsoft.com/office/drawing/2014/main" id="{63F1E822-6030-F24D-B36A-F2C00EE9E8EF}"/>
              </a:ext>
            </a:extLst>
          </p:cNvPr>
          <p:cNvSpPr txBox="1"/>
          <p:nvPr/>
        </p:nvSpPr>
        <p:spPr>
          <a:xfrm>
            <a:off x="8851527" y="4560883"/>
            <a:ext cx="234057" cy="102818"/>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54" name="Cube 53">
            <a:extLst>
              <a:ext uri="{FF2B5EF4-FFF2-40B4-BE49-F238E27FC236}">
                <a16:creationId xmlns:a16="http://schemas.microsoft.com/office/drawing/2014/main" id="{C436260A-1D57-1B4B-AFD5-439216485F3C}"/>
              </a:ext>
            </a:extLst>
          </p:cNvPr>
          <p:cNvSpPr/>
          <p:nvPr/>
        </p:nvSpPr>
        <p:spPr>
          <a:xfrm>
            <a:off x="10212766" y="4425041"/>
            <a:ext cx="348538"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6" name="TextBox 25">
            <a:extLst>
              <a:ext uri="{FF2B5EF4-FFF2-40B4-BE49-F238E27FC236}">
                <a16:creationId xmlns:a16="http://schemas.microsoft.com/office/drawing/2014/main" id="{10B3285A-343F-8244-8B88-8F387E558D4A}"/>
              </a:ext>
            </a:extLst>
          </p:cNvPr>
          <p:cNvSpPr txBox="1"/>
          <p:nvPr/>
        </p:nvSpPr>
        <p:spPr>
          <a:xfrm>
            <a:off x="10204772" y="4575123"/>
            <a:ext cx="284342" cy="123365"/>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55" name="Cube 54">
            <a:extLst>
              <a:ext uri="{FF2B5EF4-FFF2-40B4-BE49-F238E27FC236}">
                <a16:creationId xmlns:a16="http://schemas.microsoft.com/office/drawing/2014/main" id="{391AE370-8CA7-BD46-93B2-6C35F952ABAE}"/>
              </a:ext>
            </a:extLst>
          </p:cNvPr>
          <p:cNvSpPr/>
          <p:nvPr/>
        </p:nvSpPr>
        <p:spPr>
          <a:xfrm>
            <a:off x="10905568" y="4421918"/>
            <a:ext cx="348538"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4" name="TextBox 23">
            <a:extLst>
              <a:ext uri="{FF2B5EF4-FFF2-40B4-BE49-F238E27FC236}">
                <a16:creationId xmlns:a16="http://schemas.microsoft.com/office/drawing/2014/main" id="{7A8270FC-6A49-3C43-8DFA-4865600F16D0}"/>
              </a:ext>
            </a:extLst>
          </p:cNvPr>
          <p:cNvSpPr txBox="1"/>
          <p:nvPr/>
        </p:nvSpPr>
        <p:spPr>
          <a:xfrm>
            <a:off x="10890044" y="4575123"/>
            <a:ext cx="284075" cy="123365"/>
          </a:xfrm>
          <a:prstGeom prst="rect">
            <a:avLst/>
          </a:prstGeom>
          <a:noFill/>
        </p:spPr>
        <p:txBody>
          <a:bodyPr wrap="square" lIns="0" tIns="0" rIns="0" bIns="0" rtlCol="0">
            <a:noAutofit/>
          </a:bodyPr>
          <a:lstStyle/>
          <a:p>
            <a:pPr algn="ctr">
              <a:lnSpc>
                <a:spcPct val="90000"/>
              </a:lnSpc>
            </a:pPr>
            <a:r>
              <a:rPr lang="en-US" sz="1200" dirty="0">
                <a:solidFill>
                  <a:schemeClr val="bg1"/>
                </a:solidFill>
              </a:rPr>
              <a:t>MS</a:t>
            </a:r>
          </a:p>
        </p:txBody>
      </p:sp>
      <p:sp>
        <p:nvSpPr>
          <p:cNvPr id="56" name="Rectangle 55">
            <a:extLst>
              <a:ext uri="{FF2B5EF4-FFF2-40B4-BE49-F238E27FC236}">
                <a16:creationId xmlns:a16="http://schemas.microsoft.com/office/drawing/2014/main" id="{C91B28A3-C7FF-0347-8E4D-1AC3123969BF}"/>
              </a:ext>
            </a:extLst>
          </p:cNvPr>
          <p:cNvSpPr/>
          <p:nvPr/>
        </p:nvSpPr>
        <p:spPr>
          <a:xfrm>
            <a:off x="7875162" y="4112875"/>
            <a:ext cx="3663993" cy="9756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Tree>
    <p:extLst>
      <p:ext uri="{BB962C8B-B14F-4D97-AF65-F5344CB8AC3E}">
        <p14:creationId xmlns:p14="http://schemas.microsoft.com/office/powerpoint/2010/main" val="1497003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Oracle OOW19 2">
      <a:dk1>
        <a:srgbClr val="413636"/>
      </a:dk1>
      <a:lt1>
        <a:srgbClr val="FFFFFF"/>
      </a:lt1>
      <a:dk2>
        <a:srgbClr val="413636"/>
      </a:dk2>
      <a:lt2>
        <a:srgbClr val="E0E2E1"/>
      </a:lt2>
      <a:accent1>
        <a:srgbClr val="E05039"/>
      </a:accent1>
      <a:accent2>
        <a:srgbClr val="F5B642"/>
      </a:accent2>
      <a:accent3>
        <a:srgbClr val="6487A3"/>
      </a:accent3>
      <a:accent4>
        <a:srgbClr val="749C6C"/>
      </a:accent4>
      <a:accent5>
        <a:srgbClr val="006E43"/>
      </a:accent5>
      <a:accent6>
        <a:srgbClr val="4B4540"/>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dirty="0" err="1" smtClean="0">
            <a:latin typeface="Oracle Sans Light" panose="020B0403020204020204" pitchFamily="34" charset="0"/>
            <a:cs typeface="Oracle Sans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cle OOW19 1">
      <a:dk1>
        <a:srgbClr val="423736"/>
      </a:dk1>
      <a:lt1>
        <a:srgbClr val="FFFFFF"/>
      </a:lt1>
      <a:dk2>
        <a:srgbClr val="423736"/>
      </a:dk2>
      <a:lt2>
        <a:srgbClr val="E0E2E1"/>
      </a:lt2>
      <a:accent1>
        <a:srgbClr val="E05039"/>
      </a:accent1>
      <a:accent2>
        <a:srgbClr val="F5B642"/>
      </a:accent2>
      <a:accent3>
        <a:srgbClr val="6487A3"/>
      </a:accent3>
      <a:accent4>
        <a:srgbClr val="006E43"/>
      </a:accent4>
      <a:accent5>
        <a:srgbClr val="3F3A36"/>
      </a:accent5>
      <a:accent6>
        <a:srgbClr val="4B4540"/>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20138</TotalTime>
  <Words>2712</Words>
  <Application>Microsoft Macintosh PowerPoint</Application>
  <PresentationFormat>Widescreen</PresentationFormat>
  <Paragraphs>691</Paragraphs>
  <Slides>47</Slides>
  <Notes>11</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47</vt:i4>
      </vt:variant>
    </vt:vector>
  </HeadingPairs>
  <TitlesOfParts>
    <vt:vector size="59" baseType="lpstr">
      <vt:lpstr>.AppleSystemUIFont</vt:lpstr>
      <vt:lpstr>Arial</vt:lpstr>
      <vt:lpstr>Calibri</vt:lpstr>
      <vt:lpstr>Courier</vt:lpstr>
      <vt:lpstr>Georgia</vt:lpstr>
      <vt:lpstr>Oracle Sans</vt:lpstr>
      <vt:lpstr>Oracle Sans Bold</vt:lpstr>
      <vt:lpstr>Oracle Sans Extra Bold</vt:lpstr>
      <vt:lpstr>Oracle Sans Light</vt:lpstr>
      <vt:lpstr>Wingdings</vt:lpstr>
      <vt:lpstr>Office Theme</vt:lpstr>
      <vt:lpstr>1_Office Theme</vt:lpstr>
      <vt:lpstr>Deploying WebLogic Applications on Kubernetes</vt:lpstr>
      <vt:lpstr>PowerPoint Presentation</vt:lpstr>
      <vt:lpstr>Oracle Enterprise Java Strategy Evolve Products to Meet Customer Demand</vt:lpstr>
      <vt:lpstr>WebLogic Server on Kubernetes - Building Blocks</vt:lpstr>
      <vt:lpstr>PowerPoint Presentation</vt:lpstr>
      <vt:lpstr>Why build the WebLogic Kubernetes Operator?</vt:lpstr>
      <vt:lpstr>WebLogic Kubernetes Operator</vt:lpstr>
      <vt:lpstr>Deploy WebLogic Server in Kubernetes</vt:lpstr>
      <vt:lpstr>WebLogic Server Domain in Kubernetes</vt:lpstr>
      <vt:lpstr>WebLogic Domain in Kubernetes Domain Customer Resource</vt:lpstr>
      <vt:lpstr>WebLogic Domain in Kubernetes Operator</vt:lpstr>
      <vt:lpstr>WebLogic Domain in Kubernetes Operator</vt:lpstr>
      <vt:lpstr>WebLogic Domain in Kubernetes Operator</vt:lpstr>
      <vt:lpstr>WebLogic Domain in Kubernetes Operator</vt:lpstr>
      <vt:lpstr>WebLogic Domain in Kubernetes Operator</vt:lpstr>
      <vt:lpstr>WebLogic Domain in Kubernetes Operator</vt:lpstr>
      <vt:lpstr>WebLogic Domain in Kubernetes Operator</vt:lpstr>
      <vt:lpstr>WebLogic Domain in Kubernetes Operator</vt:lpstr>
      <vt:lpstr>WebLogic Server Domain in Kubernetes</vt:lpstr>
      <vt:lpstr>Which model should I use?</vt:lpstr>
      <vt:lpstr>Configuration Overrides</vt:lpstr>
      <vt:lpstr>Configuration Overrides</vt:lpstr>
      <vt:lpstr>Domain Introspection and Config Override Generation</vt:lpstr>
      <vt:lpstr>User Configuration Overrides</vt:lpstr>
      <vt:lpstr>Configuration Overrides</vt:lpstr>
      <vt:lpstr>Life Cycle Operations</vt:lpstr>
      <vt:lpstr>WebLogic Operator Lifecycle Management</vt:lpstr>
      <vt:lpstr>WebLogic Lifecycle Management</vt:lpstr>
      <vt:lpstr>Assigning Pods to Nodes</vt:lpstr>
      <vt:lpstr>Assigning WebLogic Pods to Nodes</vt:lpstr>
      <vt:lpstr>Assigning WebLogic Pods to Nodes</vt:lpstr>
      <vt:lpstr>PowerPoint Presentation</vt:lpstr>
      <vt:lpstr>PowerPoint Presentation</vt:lpstr>
      <vt:lpstr>PowerPoint Presentation</vt:lpstr>
      <vt:lpstr>PowerPoint Presentation</vt:lpstr>
      <vt:lpstr>Init Containers and Sidecar Containers</vt:lpstr>
      <vt:lpstr>Init Containers</vt:lpstr>
      <vt:lpstr>Sidecar Containers</vt:lpstr>
      <vt:lpstr>CI/CD </vt:lpstr>
      <vt:lpstr>Automating WebLogic Deployment CI/CD with WebLogic Tooling</vt:lpstr>
      <vt:lpstr>Automating WebLogic Deployment CI/CD with WebLogic Tooling</vt:lpstr>
      <vt:lpstr>WebLogic on Oracle Container Engine for Kubernetes 練習簡介</vt:lpstr>
      <vt:lpstr>PowerPoint Presentation</vt:lpstr>
      <vt:lpstr>取得 OCI User OCID – Lab2</vt:lpstr>
      <vt:lpstr>Authorization failed – 錯誤的 COMPARTMENT</vt:lpstr>
      <vt:lpstr>Thank You</vt:lpstr>
      <vt:lpstr>Workshop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Warnick</dc:creator>
  <cp:lastModifiedBy>yangdavid</cp:lastModifiedBy>
  <cp:revision>328</cp:revision>
  <dcterms:created xsi:type="dcterms:W3CDTF">2019-07-29T19:16:51Z</dcterms:created>
  <dcterms:modified xsi:type="dcterms:W3CDTF">2020-03-10T11:53:29Z</dcterms:modified>
</cp:coreProperties>
</file>